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99" r:id="rId4"/>
    <p:sldId id="278" r:id="rId5"/>
    <p:sldId id="323" r:id="rId6"/>
    <p:sldId id="324" r:id="rId7"/>
    <p:sldId id="326" r:id="rId8"/>
    <p:sldId id="300" r:id="rId9"/>
    <p:sldId id="280" r:id="rId10"/>
    <p:sldId id="281" r:id="rId11"/>
    <p:sldId id="283" r:id="rId12"/>
    <p:sldId id="284" r:id="rId13"/>
    <p:sldId id="285" r:id="rId14"/>
    <p:sldId id="286" r:id="rId15"/>
    <p:sldId id="287" r:id="rId16"/>
    <p:sldId id="288" r:id="rId17"/>
    <p:sldId id="317" r:id="rId18"/>
    <p:sldId id="289" r:id="rId19"/>
    <p:sldId id="290" r:id="rId20"/>
    <p:sldId id="291" r:id="rId21"/>
    <p:sldId id="292" r:id="rId22"/>
    <p:sldId id="293" r:id="rId23"/>
    <p:sldId id="294" r:id="rId24"/>
    <p:sldId id="295" r:id="rId25"/>
    <p:sldId id="296" r:id="rId26"/>
    <p:sldId id="297" r:id="rId27"/>
    <p:sldId id="298" r:id="rId28"/>
    <p:sldId id="301" r:id="rId29"/>
    <p:sldId id="322" r:id="rId30"/>
    <p:sldId id="321" r:id="rId31"/>
    <p:sldId id="318" r:id="rId32"/>
    <p:sldId id="319" r:id="rId33"/>
    <p:sldId id="303" r:id="rId34"/>
    <p:sldId id="304" r:id="rId35"/>
    <p:sldId id="305" r:id="rId36"/>
    <p:sldId id="307" r:id="rId37"/>
    <p:sldId id="308" r:id="rId38"/>
    <p:sldId id="309" r:id="rId39"/>
    <p:sldId id="32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9A00"/>
    <a:srgbClr val="FFFF66"/>
    <a:srgbClr val="4DC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66"/>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48" y="1928802"/>
            <a:ext cx="7580313" cy="4695825"/>
          </a:xfrm>
          <a:prstGeom prst="rect">
            <a:avLst/>
          </a:prstGeom>
          <a:noFill/>
          <a:ln w="9525">
            <a:noFill/>
            <a:miter lim="800000"/>
            <a:headEnd/>
            <a:tailEnd/>
          </a:ln>
          <a:effectLst/>
        </p:spPr>
      </p:pic>
      <p:sp>
        <p:nvSpPr>
          <p:cNvPr id="2" name="Заголовок 1"/>
          <p:cNvSpPr>
            <a:spLocks noGrp="1"/>
          </p:cNvSpPr>
          <p:nvPr>
            <p:ph type="ctrTitle"/>
          </p:nvPr>
        </p:nvSpPr>
        <p:spPr>
          <a:xfrm>
            <a:off x="642910" y="1"/>
            <a:ext cx="7772400" cy="3071809"/>
          </a:xfrm>
        </p:spPr>
        <p:txBody>
          <a:bodyPr>
            <a:normAutofit/>
          </a:bodyPr>
          <a:lstStyle/>
          <a:p>
            <a:r>
              <a:rPr lang="ru-RU" sz="7300" b="1" dirty="0" smtClean="0">
                <a:solidFill>
                  <a:srgbClr val="0000FF"/>
                </a:solidFill>
              </a:rPr>
              <a:t>Как подготовиться к сдаче экзамена?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43570" y="4778486"/>
            <a:ext cx="3500430" cy="2079513"/>
          </a:xfrm>
          <a:prstGeom prst="rect">
            <a:avLst/>
          </a:prstGeom>
          <a:noFill/>
          <a:ln w="9525">
            <a:noFill/>
            <a:miter lim="800000"/>
            <a:headEnd/>
            <a:tailEnd/>
          </a:ln>
          <a:effectLst/>
        </p:spPr>
      </p:pic>
      <p:sp>
        <p:nvSpPr>
          <p:cNvPr id="2" name="Заголовок 1"/>
          <p:cNvSpPr>
            <a:spLocks noGrp="1"/>
          </p:cNvSpPr>
          <p:nvPr>
            <p:ph type="title"/>
          </p:nvPr>
        </p:nvSpPr>
        <p:spPr>
          <a:xfrm>
            <a:off x="500034" y="214290"/>
            <a:ext cx="8229600" cy="1143000"/>
          </a:xfrm>
        </p:spPr>
        <p:txBody>
          <a:bodyPr>
            <a:normAutofit fontScale="90000"/>
          </a:bodyPr>
          <a:lstStyle/>
          <a:p>
            <a:r>
              <a:rPr lang="ru-RU" b="1" i="1" dirty="0" smtClean="0"/>
              <a:t>Подготовка к экзамену</a:t>
            </a:r>
            <a:r>
              <a:rPr lang="ru-RU" dirty="0" smtClean="0"/>
              <a:t/>
            </a:r>
            <a:br>
              <a:rPr lang="ru-RU" dirty="0" smtClean="0"/>
            </a:br>
            <a:endParaRPr lang="ru-RU" dirty="0"/>
          </a:p>
        </p:txBody>
      </p:sp>
      <p:sp>
        <p:nvSpPr>
          <p:cNvPr id="3" name="Содержимое 2"/>
          <p:cNvSpPr>
            <a:spLocks noGrp="1"/>
          </p:cNvSpPr>
          <p:nvPr>
            <p:ph idx="1"/>
          </p:nvPr>
        </p:nvSpPr>
        <p:spPr>
          <a:xfrm>
            <a:off x="285720" y="1000108"/>
            <a:ext cx="7643866" cy="5429287"/>
          </a:xfrm>
        </p:spPr>
        <p:txBody>
          <a:bodyPr>
            <a:normAutofit lnSpcReduction="10000"/>
          </a:bodyPr>
          <a:lstStyle/>
          <a:p>
            <a:r>
              <a:rPr lang="ru-RU" b="1" dirty="0" smtClean="0"/>
              <a:t>Подготовьте свое рабочее место, где все должно способствовать успеху: тишина, строгий порядок! Избавьтесь от лишних ненужных предметов на вашем столе.</a:t>
            </a:r>
          </a:p>
          <a:p>
            <a:r>
              <a:rPr lang="ru-RU" b="1" dirty="0" smtClean="0"/>
              <a:t>Введите в интерьер комнаты желтый и фиолетовые цвета, поскольку они способствуют повышению интеллектуальной активности (достаточно картинки </a:t>
            </a:r>
          </a:p>
          <a:p>
            <a:pPr>
              <a:buNone/>
            </a:pPr>
            <a:r>
              <a:rPr lang="ru-RU" b="1" dirty="0" smtClean="0"/>
              <a:t>    или сувенира).</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214973"/>
          </a:xfrm>
        </p:spPr>
        <p:txBody>
          <a:bodyPr>
            <a:normAutofit/>
          </a:bodyPr>
          <a:lstStyle/>
          <a:p>
            <a:r>
              <a:rPr lang="ru-RU" b="1" dirty="0" smtClean="0"/>
              <a:t>Желательно начать с самого трудного материала. Но если трудно раскачаться, можно начать с того, который интересен и приятен.</a:t>
            </a:r>
          </a:p>
          <a:p>
            <a:r>
              <a:rPr lang="ru-RU" b="1" dirty="0" smtClean="0"/>
              <a:t>Подготавливая ответ по любой теме, выделите основные мысли в виде тезисов и подберите к ним в качестве доказательства главные факты и цифры. Ваш ответ должен быть кратким, но содержательным.</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1224903"/>
            <a:ext cx="9144000" cy="5633098"/>
          </a:xfrm>
          <a:prstGeom prst="rect">
            <a:avLst/>
          </a:prstGeom>
          <a:noFill/>
          <a:ln w="9525">
            <a:noFill/>
            <a:miter lim="800000"/>
            <a:headEnd/>
            <a:tailEnd/>
          </a:ln>
          <a:effectLst/>
        </p:spPr>
      </p:pic>
      <p:sp>
        <p:nvSpPr>
          <p:cNvPr id="3" name="Содержимое 2"/>
          <p:cNvSpPr>
            <a:spLocks noGrp="1"/>
          </p:cNvSpPr>
          <p:nvPr>
            <p:ph idx="1"/>
          </p:nvPr>
        </p:nvSpPr>
        <p:spPr>
          <a:xfrm>
            <a:off x="214282" y="285729"/>
            <a:ext cx="8929718" cy="2428892"/>
          </a:xfrm>
        </p:spPr>
        <p:txBody>
          <a:bodyPr>
            <a:normAutofit/>
          </a:bodyPr>
          <a:lstStyle/>
          <a:p>
            <a:r>
              <a:rPr lang="ru-RU" b="1" dirty="0" smtClean="0">
                <a:solidFill>
                  <a:srgbClr val="002060"/>
                </a:solidFill>
              </a:rPr>
              <a:t>Установите четкий режим работы. Разумно чередуйте отдых и труд, питание, нормальный сон и пребывание на свежем воздухе.</a:t>
            </a:r>
          </a:p>
          <a:p>
            <a:r>
              <a:rPr lang="ru-RU" b="1" dirty="0" smtClean="0">
                <a:solidFill>
                  <a:srgbClr val="002060"/>
                </a:solidFill>
              </a:rPr>
              <a:t>Не засиживайся за полночь. </a:t>
            </a:r>
            <a:endParaRPr lang="ru-RU"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1"/>
            <a:ext cx="8572560" cy="4357718"/>
          </a:xfrm>
        </p:spPr>
        <p:txBody>
          <a:bodyPr>
            <a:normAutofit/>
          </a:bodyPr>
          <a:lstStyle/>
          <a:p>
            <a:r>
              <a:rPr lang="ru-RU" dirty="0" smtClean="0"/>
              <a:t>Толково используйте консультации учителя. Приходите на них с заготовленными заранее вопросами, а не просто послушать на них о чем будут спрашивать другие.</a:t>
            </a:r>
          </a:p>
          <a:p>
            <a:r>
              <a:rPr lang="ru-RU" dirty="0" smtClean="0"/>
              <a:t>Готовясь к экзаменам, никогда не думайте о том, что вы не справитесь с заданием, не допускайте недооценки своих способностей! Мысленно рисуйте себе картину триумфа!</a:t>
            </a:r>
          </a:p>
          <a:p>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2714612" y="4429132"/>
            <a:ext cx="3457575" cy="22002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857884" y="4286256"/>
            <a:ext cx="2914650" cy="2390775"/>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b="1" dirty="0" smtClean="0"/>
              <a:t>Что делать, если устали глаза?</a:t>
            </a:r>
            <a:endParaRPr lang="ru-RU" dirty="0"/>
          </a:p>
        </p:txBody>
      </p:sp>
      <p:sp>
        <p:nvSpPr>
          <p:cNvPr id="3" name="Содержимое 2"/>
          <p:cNvSpPr>
            <a:spLocks noGrp="1"/>
          </p:cNvSpPr>
          <p:nvPr>
            <p:ph idx="1"/>
          </p:nvPr>
        </p:nvSpPr>
        <p:spPr>
          <a:xfrm>
            <a:off x="457200" y="1285861"/>
            <a:ext cx="8229600" cy="4143404"/>
          </a:xfrm>
        </p:spPr>
        <p:txBody>
          <a:bodyPr>
            <a:normAutofit fontScale="70000" lnSpcReduction="20000"/>
          </a:bodyPr>
          <a:lstStyle/>
          <a:p>
            <a:pPr lvl="0" algn="ctr">
              <a:buNone/>
            </a:pPr>
            <a:r>
              <a:rPr lang="ru-RU" b="1" dirty="0" smtClean="0">
                <a:solidFill>
                  <a:srgbClr val="0033CC"/>
                </a:solidFill>
              </a:rPr>
              <a:t>В период подготовки к экзаменам увеличивается нагрузка на глаза. Если устали глаза, значит, устал и организм: ему может не хватить сил для выполнения экзаменационного задания.</a:t>
            </a:r>
          </a:p>
          <a:p>
            <a:r>
              <a:rPr lang="ru-RU" dirty="0" smtClean="0"/>
              <a:t>Чтобы глаза отдохнули надо выполнить два любых упражнения, например:</a:t>
            </a:r>
          </a:p>
          <a:p>
            <a:pPr lvl="0"/>
            <a:r>
              <a:rPr lang="ru-RU" dirty="0" smtClean="0"/>
              <a:t>Посмотрите попеременно вверх-вниз (25 секунд), </a:t>
            </a:r>
            <a:r>
              <a:rPr lang="ru-RU" dirty="0" err="1" smtClean="0"/>
              <a:t>влево-вправо</a:t>
            </a:r>
            <a:r>
              <a:rPr lang="ru-RU" dirty="0" smtClean="0"/>
              <a:t> (15 секунд)</a:t>
            </a:r>
          </a:p>
          <a:p>
            <a:pPr lvl="0"/>
            <a:r>
              <a:rPr lang="ru-RU" dirty="0" smtClean="0"/>
              <a:t>Напишите глазами свое имя, отчество, фамилию</a:t>
            </a:r>
          </a:p>
          <a:p>
            <a:pPr lvl="0"/>
            <a:r>
              <a:rPr lang="ru-RU" dirty="0" smtClean="0"/>
              <a:t>Попеременно фиксируйте взгляд на удаленном предмете (20 секунд), затем на листе бумаги перед собой (20 секунд)</a:t>
            </a:r>
          </a:p>
          <a:p>
            <a:pPr lvl="0"/>
            <a:r>
              <a:rPr lang="ru-RU" dirty="0" smtClean="0"/>
              <a:t>Нарисуйте квадрат, треугольник – сначала по часовой стрелке, потом в противоположную сторону.</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572560" cy="2357454"/>
          </a:xfrm>
        </p:spPr>
        <p:txBody>
          <a:bodyPr>
            <a:normAutofit/>
          </a:bodyPr>
          <a:lstStyle/>
          <a:p>
            <a:pPr marL="0" lvl="0" indent="0" algn="ctr">
              <a:buNone/>
            </a:pPr>
            <a:r>
              <a:rPr lang="ru-RU" dirty="0" smtClean="0"/>
              <a:t>  Повторяйте материал по вопросам. Вначале вспомните и обязательно кратко запишите все, что знаете, и лишь затем проверьте правильность дат, основных фактов и т.д. </a:t>
            </a:r>
          </a:p>
          <a:p>
            <a:pPr algn="ct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4143372" y="2357430"/>
            <a:ext cx="4711700" cy="431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4643438" y="3076408"/>
            <a:ext cx="4286248" cy="3781592"/>
          </a:xfrm>
          <a:prstGeom prst="rect">
            <a:avLst/>
          </a:prstGeom>
          <a:noFill/>
          <a:ln w="9525">
            <a:noFill/>
            <a:miter lim="800000"/>
            <a:headEnd/>
            <a:tailEnd/>
          </a:ln>
          <a:effectLst/>
        </p:spPr>
      </p:pic>
      <p:sp>
        <p:nvSpPr>
          <p:cNvPr id="3" name="Содержимое 2"/>
          <p:cNvSpPr>
            <a:spLocks noGrp="1"/>
          </p:cNvSpPr>
          <p:nvPr>
            <p:ph idx="1"/>
          </p:nvPr>
        </p:nvSpPr>
        <p:spPr>
          <a:xfrm>
            <a:off x="428596" y="214290"/>
            <a:ext cx="6000792" cy="6286544"/>
          </a:xfrm>
        </p:spPr>
        <p:txBody>
          <a:bodyPr>
            <a:normAutofit/>
          </a:bodyPr>
          <a:lstStyle/>
          <a:p>
            <a:pPr marL="0" indent="0">
              <a:buNone/>
            </a:pPr>
            <a:r>
              <a:rPr lang="ru-RU" dirty="0" smtClean="0"/>
              <a:t>Вечером перестаньте готовиться. Вы и так уже устали, не нужно себя переутомлять. Совершите прогулку, примите душ, сделайте что-нибудь приятное для себя. Выспитесь как можно лучше, чтобы встать отдохнувшим, с ощущением силы и боевого настроя. Ведь экзамен – это борьба, в которой нужно проявить себя!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471990" cy="4511684"/>
          </a:xfrm>
        </p:spPr>
        <p:txBody>
          <a:bodyPr>
            <a:normAutofit fontScale="90000"/>
          </a:bodyPr>
          <a:lstStyle/>
          <a:p>
            <a:r>
              <a:rPr lang="ru-RU" dirty="0" smtClean="0"/>
              <a:t>Если вы чего-то недоучили, лучше не пытайтесь доучивать – «перед смертью не надышишься».</a:t>
            </a:r>
            <a:br>
              <a:rPr lang="ru-RU" dirty="0" smtClean="0"/>
            </a:b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4914900" y="357166"/>
            <a:ext cx="4229100" cy="6324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786578" y="3257550"/>
            <a:ext cx="2152650" cy="3600450"/>
          </a:xfrm>
          <a:prstGeom prst="rect">
            <a:avLst/>
          </a:prstGeom>
          <a:noFill/>
          <a:ln w="9525">
            <a:noFill/>
            <a:miter lim="800000"/>
            <a:headEnd/>
            <a:tailEnd/>
          </a:ln>
          <a:effectLst/>
        </p:spPr>
      </p:pic>
      <p:sp>
        <p:nvSpPr>
          <p:cNvPr id="3" name="Содержимое 2"/>
          <p:cNvSpPr>
            <a:spLocks noGrp="1"/>
          </p:cNvSpPr>
          <p:nvPr>
            <p:ph idx="1"/>
          </p:nvPr>
        </p:nvSpPr>
        <p:spPr>
          <a:xfrm>
            <a:off x="457200" y="500042"/>
            <a:ext cx="6972320" cy="5786478"/>
          </a:xfrm>
        </p:spPr>
        <p:txBody>
          <a:bodyPr/>
          <a:lstStyle/>
          <a:p>
            <a:r>
              <a:rPr lang="ru-RU" sz="3600" dirty="0" smtClean="0"/>
              <a:t>На экзамен вы должны явиться вовремя. При себе необходимо иметь документы и запас ручек. </a:t>
            </a:r>
          </a:p>
          <a:p>
            <a:r>
              <a:rPr lang="ru-RU" sz="3600" dirty="0" smtClean="0"/>
              <a:t>Продумайте заранее свой внешний вид, ведь это тоже своего рода настрой. Одежда должна быть удобной и не вызывающей.</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u="sng" dirty="0" smtClean="0">
                <a:solidFill>
                  <a:srgbClr val="0033CC"/>
                </a:solidFill>
              </a:rPr>
              <a:t>Во время экзамена</a:t>
            </a:r>
            <a:r>
              <a:rPr lang="ru-RU" b="1" dirty="0" smtClean="0">
                <a:solidFill>
                  <a:srgbClr val="0033CC"/>
                </a:solidFill>
              </a:rPr>
              <a:t/>
            </a:r>
            <a:br>
              <a:rPr lang="ru-RU" b="1" dirty="0" smtClean="0">
                <a:solidFill>
                  <a:srgbClr val="0033CC"/>
                </a:solidFill>
              </a:rPr>
            </a:br>
            <a:endParaRPr lang="ru-RU" dirty="0">
              <a:solidFill>
                <a:srgbClr val="0033CC"/>
              </a:solidFill>
            </a:endParaRPr>
          </a:p>
        </p:txBody>
      </p:sp>
      <p:sp>
        <p:nvSpPr>
          <p:cNvPr id="3" name="Содержимое 2"/>
          <p:cNvSpPr>
            <a:spLocks noGrp="1"/>
          </p:cNvSpPr>
          <p:nvPr>
            <p:ph idx="1"/>
          </p:nvPr>
        </p:nvSpPr>
        <p:spPr/>
        <p:txBody>
          <a:bodyPr/>
          <a:lstStyle/>
          <a:p>
            <a:r>
              <a:rPr lang="ru-RU" b="1" dirty="0" smtClean="0">
                <a:solidFill>
                  <a:srgbClr val="0033CC"/>
                </a:solidFill>
              </a:rPr>
              <a:t>Любой экзамен  заставляет нас переживать стрессовое состояние и здесь многое зависит от способности собраться   и проявить себя. Придя на экзамен,  скажите себе  « Я много работал!!! Я многое знаю!!! Я смогу все сделать не спеша!!!»</a:t>
            </a:r>
            <a:endParaRPr lang="ru-RU"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43174" y="2071678"/>
            <a:ext cx="6251589" cy="4348937"/>
          </a:xfrm>
          <a:prstGeom prst="rect">
            <a:avLst/>
          </a:prstGeom>
          <a:noFill/>
          <a:ln w="9525">
            <a:noFill/>
            <a:miter lim="800000"/>
            <a:headEnd/>
            <a:tailEnd/>
          </a:ln>
          <a:effectLst/>
        </p:spPr>
      </p:pic>
      <p:sp>
        <p:nvSpPr>
          <p:cNvPr id="2" name="Заголовок 1"/>
          <p:cNvSpPr>
            <a:spLocks noGrp="1"/>
          </p:cNvSpPr>
          <p:nvPr>
            <p:ph type="title"/>
          </p:nvPr>
        </p:nvSpPr>
        <p:spPr>
          <a:xfrm>
            <a:off x="285720" y="500042"/>
            <a:ext cx="8229600" cy="1143008"/>
          </a:xfrm>
        </p:spPr>
        <p:txBody>
          <a:bodyPr>
            <a:normAutofit fontScale="90000"/>
          </a:bodyPr>
          <a:lstStyle/>
          <a:p>
            <a:r>
              <a:rPr lang="ru-RU" b="1" dirty="0" smtClean="0">
                <a:solidFill>
                  <a:srgbClr val="009A00"/>
                </a:solidFill>
              </a:rPr>
              <a:t>Совсем скоро у вас начнутся выпускные экзамены.</a:t>
            </a:r>
            <a:r>
              <a:rPr lang="ru-RU" dirty="0" smtClean="0"/>
              <a:t/>
            </a:r>
            <a:br>
              <a:rPr lang="ru-RU" dirty="0" smtClean="0"/>
            </a:br>
            <a:endParaRPr lang="ru-RU" dirty="0"/>
          </a:p>
        </p:txBody>
      </p:sp>
      <p:sp>
        <p:nvSpPr>
          <p:cNvPr id="3" name="Содержимое 2"/>
          <p:cNvSpPr>
            <a:spLocks noGrp="1"/>
          </p:cNvSpPr>
          <p:nvPr>
            <p:ph idx="1"/>
          </p:nvPr>
        </p:nvSpPr>
        <p:spPr>
          <a:xfrm>
            <a:off x="285720" y="1428736"/>
            <a:ext cx="3500462" cy="5214974"/>
          </a:xfrm>
        </p:spPr>
        <p:txBody>
          <a:bodyPr>
            <a:normAutofit fontScale="92500" lnSpcReduction="10000"/>
          </a:bodyPr>
          <a:lstStyle/>
          <a:p>
            <a:pPr marL="0" indent="0">
              <a:buNone/>
            </a:pPr>
            <a:r>
              <a:rPr lang="ru-RU" b="1" dirty="0" smtClean="0">
                <a:solidFill>
                  <a:srgbClr val="FF0000"/>
                </a:solidFill>
              </a:rPr>
              <a:t>Для того, чтобы у вас было меньше оснований для волнения, вы должны быть хорошо подготовлены к экзаменам, чувствовать уверенность в том, что можете успешно их сдать</a:t>
            </a:r>
            <a:r>
              <a:rPr lang="ru-RU" b="1" dirty="0" smtClean="0">
                <a:solidFill>
                  <a:srgbClr val="0000FF"/>
                </a:solidFill>
              </a:rPr>
              <a:t>.</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917700"/>
            <a:ext cx="5905500" cy="4940300"/>
          </a:xfrm>
          <a:prstGeom prst="rect">
            <a:avLst/>
          </a:prstGeom>
          <a:noFill/>
          <a:ln w="9525">
            <a:noFill/>
            <a:miter lim="800000"/>
            <a:headEnd/>
            <a:tailEnd/>
          </a:ln>
          <a:effectLst/>
        </p:spPr>
      </p:pic>
      <p:sp>
        <p:nvSpPr>
          <p:cNvPr id="3" name="Содержимое 2"/>
          <p:cNvSpPr>
            <a:spLocks noGrp="1"/>
          </p:cNvSpPr>
          <p:nvPr>
            <p:ph idx="1"/>
          </p:nvPr>
        </p:nvSpPr>
        <p:spPr>
          <a:xfrm>
            <a:off x="5357818" y="571480"/>
            <a:ext cx="3300378" cy="5857916"/>
          </a:xfrm>
        </p:spPr>
        <p:txBody>
          <a:bodyPr>
            <a:normAutofit fontScale="92500" lnSpcReduction="10000"/>
          </a:bodyPr>
          <a:lstStyle/>
          <a:p>
            <a:r>
              <a:rPr lang="ru-RU" b="1" dirty="0" smtClean="0">
                <a:solidFill>
                  <a:srgbClr val="0033CC"/>
                </a:solidFill>
              </a:rPr>
              <a:t>Будьте внимательны! Выслушайте и постарайтесь запомнить все необходимые инструкции. Ведь от того как вы их запомните, зависит правильность ваших ответов.</a:t>
            </a:r>
            <a:endParaRPr lang="ru-RU" dirty="0">
              <a:solidFill>
                <a:srgbClr val="0033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000232" y="1524376"/>
            <a:ext cx="5286412" cy="5333624"/>
          </a:xfrm>
          <a:prstGeom prst="rect">
            <a:avLst/>
          </a:prstGeom>
          <a:noFill/>
          <a:ln w="9525">
            <a:noFill/>
            <a:miter lim="800000"/>
            <a:headEnd/>
            <a:tailEnd/>
          </a:ln>
          <a:effectLst/>
        </p:spPr>
      </p:pic>
      <p:sp>
        <p:nvSpPr>
          <p:cNvPr id="3" name="Содержимое 2"/>
          <p:cNvSpPr>
            <a:spLocks noGrp="1"/>
          </p:cNvSpPr>
          <p:nvPr>
            <p:ph idx="1"/>
          </p:nvPr>
        </p:nvSpPr>
        <p:spPr>
          <a:xfrm>
            <a:off x="500034" y="428604"/>
            <a:ext cx="8229600" cy="4525963"/>
          </a:xfrm>
        </p:spPr>
        <p:txBody>
          <a:bodyPr/>
          <a:lstStyle/>
          <a:p>
            <a:pPr algn="ctr"/>
            <a:r>
              <a:rPr lang="ru-RU" b="1" dirty="0" smtClean="0">
                <a:solidFill>
                  <a:srgbClr val="0033CC"/>
                </a:solidFill>
              </a:rPr>
              <a:t>Сосредоточьтесь! Забудьте об окружающих! Для вас существуют только задание и часы, регламентирующие время его выполнения!</a:t>
            </a:r>
            <a:endParaRPr lang="ru-RU" b="1" dirty="0">
              <a:solidFill>
                <a:srgbClr val="0033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4525963"/>
          </a:xfrm>
        </p:spPr>
        <p:txBody>
          <a:bodyPr>
            <a:normAutofit lnSpcReduction="10000"/>
          </a:bodyPr>
          <a:lstStyle/>
          <a:p>
            <a:pPr algn="ctr"/>
            <a:r>
              <a:rPr lang="ru-RU" sz="4000" b="1" dirty="0" smtClean="0">
                <a:solidFill>
                  <a:srgbClr val="FF0000"/>
                </a:solidFill>
              </a:rPr>
              <a:t>Торопитесь не спеша! Перед тем как написать ответ, перечитайте вопрос дважды и убедитесь, что вы правильно все поняли, что от вас требуется.</a:t>
            </a:r>
          </a:p>
          <a:p>
            <a:pPr algn="ctr"/>
            <a:endParaRPr lang="ru-RU" sz="4000" b="1" dirty="0" smtClean="0">
              <a:solidFill>
                <a:srgbClr val="FF0000"/>
              </a:solidFill>
            </a:endParaRPr>
          </a:p>
          <a:p>
            <a:pPr algn="ctr"/>
            <a:r>
              <a:rPr lang="ru-RU" sz="4000" b="1" dirty="0" smtClean="0">
                <a:solidFill>
                  <a:srgbClr val="FF0000"/>
                </a:solidFill>
              </a:rPr>
              <a:t>Читайте задание до конца!</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r>
              <a:rPr lang="ru-RU" b="1" dirty="0" smtClean="0">
                <a:solidFill>
                  <a:srgbClr val="0033CC"/>
                </a:solidFill>
              </a:rPr>
              <a:t>Начните отвечать на те вопросы, в знании которых вы не сомневаетесь, не останавливайтесь на тех вопросах,  которые могут вызвать долгие раздумья. Когда вы успокоитесь, голова начнет работать более четко и ясно, вы войдете в рабочий ритм. Так вы освободитесь от нервозности, и вся энергия будет направлена на более трудные вопросы.</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r>
              <a:rPr lang="ru-RU" sz="3600" dirty="0" smtClean="0">
                <a:solidFill>
                  <a:srgbClr val="0000FF"/>
                </a:solidFill>
              </a:rPr>
              <a:t>Отвечайте на вопросы теста  в порядке их предложения. Если некоторые задания вызовут затруднения,  оставьте их на потом. Не тратьте время зря. К сложным задачам вернитесь позже. Помните, что в тексте всегда найдутся такие вопросы, с которыми вы обязательно справитесь.</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5643602"/>
          </a:xfrm>
        </p:spPr>
        <p:txBody>
          <a:bodyPr>
            <a:normAutofit/>
          </a:bodyPr>
          <a:lstStyle/>
          <a:p>
            <a:pPr algn="ctr"/>
            <a:r>
              <a:rPr lang="ru-RU" sz="4400" dirty="0" smtClean="0">
                <a:solidFill>
                  <a:srgbClr val="0000FF"/>
                </a:solidFill>
              </a:rPr>
              <a:t>Думайте только о текущем задании! Когда вы видите новое задание, забудьте все, что было в предыдущем. Думайте о том, что каждое новое задание – шанс набрать баллы.</a:t>
            </a:r>
            <a:endParaRPr lang="ru-RU" sz="4400" dirty="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4357717"/>
          </a:xfrm>
        </p:spPr>
        <p:txBody>
          <a:bodyPr>
            <a:noAutofit/>
          </a:bodyPr>
          <a:lstStyle/>
          <a:p>
            <a:pPr algn="ctr"/>
            <a:r>
              <a:rPr lang="ru-RU" sz="3600" dirty="0" smtClean="0">
                <a:solidFill>
                  <a:srgbClr val="0000FF"/>
                </a:solidFill>
              </a:rPr>
              <a:t>Многие задания можно быстрее решить. Если не искать сразу правильный ответ, а последовательно исключать те , которые явно не подходят. Метод исключения позволяет сконцентрироваться на  1-2 вариантах, а не на 5-7.</a:t>
            </a:r>
            <a:endParaRPr lang="ru-RU" sz="3600"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6072230"/>
          </a:xfrm>
        </p:spPr>
        <p:txBody>
          <a:bodyPr>
            <a:noAutofit/>
          </a:bodyPr>
          <a:lstStyle/>
          <a:p>
            <a:r>
              <a:rPr lang="ru-RU" dirty="0" smtClean="0"/>
              <a:t>Запланируйте 2 круга! Рассчитайте время так, чтобы за 2/3 отведенного времени пройтись по всем легким заданиям(1 круг). Тогда вы успеете набрать максимум баллов на тех заданиях, а потом спокойно вернуться и подумать над трудными, которые сначала пришлось пропустить(2 круг).</a:t>
            </a:r>
          </a:p>
          <a:p>
            <a:r>
              <a:rPr lang="ru-RU" dirty="0" smtClean="0"/>
              <a:t>Следует доверять своей интуиции!</a:t>
            </a:r>
          </a:p>
          <a:p>
            <a:r>
              <a:rPr lang="ru-RU" dirty="0" smtClean="0"/>
              <a:t>Оставьте время для проверки своей работы!</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Правила тренировки памяти</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4983179"/>
          </a:xfrm>
        </p:spPr>
        <p:txBody>
          <a:bodyPr>
            <a:normAutofit fontScale="92500" lnSpcReduction="20000"/>
          </a:bodyPr>
          <a:lstStyle/>
          <a:p>
            <a:pPr>
              <a:buNone/>
            </a:pPr>
            <a:r>
              <a:rPr lang="ru-RU" dirty="0" smtClean="0">
                <a:solidFill>
                  <a:srgbClr val="0000FF"/>
                </a:solidFill>
              </a:rPr>
              <a:t>1. </a:t>
            </a:r>
            <a:r>
              <a:rPr lang="ru-RU" b="1" dirty="0" smtClean="0">
                <a:solidFill>
                  <a:srgbClr val="0033CC"/>
                </a:solidFill>
              </a:rPr>
              <a:t>Ставьте цель запомнить надолго.</a:t>
            </a:r>
          </a:p>
          <a:p>
            <a:pPr>
              <a:buNone/>
            </a:pPr>
            <a:r>
              <a:rPr lang="ru-RU" b="1" dirty="0" smtClean="0">
                <a:solidFill>
                  <a:srgbClr val="0033CC"/>
                </a:solidFill>
              </a:rPr>
              <a:t>2. Пользуйтесь смысловыми группировками, ассоциациями.</a:t>
            </a:r>
          </a:p>
          <a:p>
            <a:pPr>
              <a:buNone/>
            </a:pPr>
            <a:r>
              <a:rPr lang="ru-RU" b="1" dirty="0" smtClean="0">
                <a:solidFill>
                  <a:srgbClr val="0033CC"/>
                </a:solidFill>
              </a:rPr>
              <a:t>3.Вспоминая предмет, вспоминайте его детали.</a:t>
            </a:r>
          </a:p>
          <a:p>
            <a:pPr>
              <a:buNone/>
            </a:pPr>
            <a:r>
              <a:rPr lang="ru-RU" b="1" dirty="0" smtClean="0">
                <a:solidFill>
                  <a:srgbClr val="0033CC"/>
                </a:solidFill>
              </a:rPr>
              <a:t>4.Заучивайте частями. Лучше по1 часу 7 дней, чем 7 часов подряд 1 день.</a:t>
            </a:r>
          </a:p>
          <a:p>
            <a:pPr>
              <a:buNone/>
            </a:pPr>
            <a:r>
              <a:rPr lang="ru-RU" b="1" dirty="0" smtClean="0">
                <a:solidFill>
                  <a:srgbClr val="0033CC"/>
                </a:solidFill>
              </a:rPr>
              <a:t>5. Память любит разнообразие. После математики лучше учить историю, после химии – литературу.</a:t>
            </a:r>
          </a:p>
          <a:p>
            <a:pPr>
              <a:buNone/>
            </a:pPr>
            <a:r>
              <a:rPr lang="ru-RU" b="1" dirty="0" smtClean="0">
                <a:solidFill>
                  <a:srgbClr val="0033CC"/>
                </a:solidFill>
              </a:rPr>
              <a:t>6. Повторяя, не заглядывайте поминутно в книгу, а старайтесь больше припомнить.</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Развитие внимания: </a:t>
            </a:r>
            <a:br>
              <a:rPr lang="ru-RU" b="1" dirty="0" smtClean="0"/>
            </a:br>
            <a:r>
              <a:rPr lang="ru-RU" b="1" dirty="0" smtClean="0"/>
              <a:t>несколько простых упражнений</a:t>
            </a:r>
            <a:endParaRPr lang="ru-RU" dirty="0"/>
          </a:p>
        </p:txBody>
      </p:sp>
      <p:sp>
        <p:nvSpPr>
          <p:cNvPr id="3" name="Содержимое 2"/>
          <p:cNvSpPr>
            <a:spLocks noGrp="1"/>
          </p:cNvSpPr>
          <p:nvPr>
            <p:ph idx="1"/>
          </p:nvPr>
        </p:nvSpPr>
        <p:spPr/>
        <p:txBody>
          <a:bodyPr>
            <a:normAutofit fontScale="92500" lnSpcReduction="10000"/>
          </a:bodyPr>
          <a:lstStyle/>
          <a:p>
            <a:pPr algn="ctr">
              <a:buNone/>
            </a:pPr>
            <a:r>
              <a:rPr lang="ru-RU" b="1" dirty="0" smtClean="0"/>
              <a:t>Упражнение 1</a:t>
            </a:r>
          </a:p>
          <a:p>
            <a:pPr marL="0" indent="0">
              <a:buNone/>
            </a:pPr>
            <a:r>
              <a:rPr lang="ru-RU" dirty="0" smtClean="0"/>
              <a:t>Приготовить 24 жетона белого цвета и 24 черного. Разделить жетоны на 2 части по 12 белых и 12 черных жетонов. Взять 1 часть, расположить жетоны в ряд в произвольном порядке. Запоминать расположение в течение 1 минуты, затем накрыть этот ряд темной тканью и используя вторую часть жетонов, максимально точно воспроизвести  расположение 1-горяда жетонов.</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143667"/>
          </a:xfrm>
        </p:spPr>
        <p:txBody>
          <a:bodyPr>
            <a:normAutofit fontScale="92500" lnSpcReduction="10000"/>
          </a:bodyPr>
          <a:lstStyle/>
          <a:p>
            <a:pPr marL="0" indent="0" algn="ctr">
              <a:buNone/>
            </a:pPr>
            <a:r>
              <a:rPr lang="ru-RU" sz="3600" dirty="0" smtClean="0"/>
              <a:t>Лучше всего, если вы будете заниматься подготовкой к экзаменам в строго отведенное для этого время. </a:t>
            </a:r>
          </a:p>
          <a:p>
            <a:pPr marL="0" indent="0" algn="ctr">
              <a:buNone/>
            </a:pPr>
            <a:r>
              <a:rPr lang="ru-RU" sz="3600" dirty="0" smtClean="0">
                <a:solidFill>
                  <a:srgbClr val="0033CC"/>
                </a:solidFill>
              </a:rPr>
              <a:t>Пересиживать это время не стоит, эффективность занятий от этого не увеличится. </a:t>
            </a:r>
          </a:p>
          <a:p>
            <a:pPr marL="0" indent="0" algn="ctr">
              <a:buNone/>
            </a:pPr>
            <a:r>
              <a:rPr lang="ru-RU" sz="3600" dirty="0" smtClean="0"/>
              <a:t>Важно, чтобы в это отведенное для занятий время, вы не отвлекались на другие дела, не тратили время даром, а именно готовились к экзамену. </a:t>
            </a:r>
          </a:p>
          <a:p>
            <a:pPr marL="0" indent="0" algn="ctr">
              <a:buNone/>
            </a:pPr>
            <a:r>
              <a:rPr lang="ru-RU" sz="3600" dirty="0" smtClean="0">
                <a:solidFill>
                  <a:srgbClr val="0033CC"/>
                </a:solidFill>
              </a:rPr>
              <a:t>Этому будет способствовать план подготовки.</a:t>
            </a:r>
          </a:p>
          <a:p>
            <a:pPr algn="ctr"/>
            <a:endParaRPr lang="ru-RU"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Упражнение 2</a:t>
            </a:r>
            <a:r>
              <a:rPr lang="ru-RU" dirty="0" smtClean="0"/>
              <a:t> </a:t>
            </a:r>
            <a:br>
              <a:rPr lang="ru-RU" dirty="0" smtClean="0"/>
            </a:br>
            <a:endParaRPr lang="ru-RU" dirty="0"/>
          </a:p>
        </p:txBody>
      </p:sp>
      <p:sp>
        <p:nvSpPr>
          <p:cNvPr id="3" name="Содержимое 2"/>
          <p:cNvSpPr>
            <a:spLocks noGrp="1"/>
          </p:cNvSpPr>
          <p:nvPr>
            <p:ph idx="1"/>
          </p:nvPr>
        </p:nvSpPr>
        <p:spPr/>
        <p:txBody>
          <a:bodyPr>
            <a:normAutofit/>
          </a:bodyPr>
          <a:lstStyle/>
          <a:p>
            <a:r>
              <a:rPr lang="ru-RU" dirty="0" smtClean="0"/>
              <a:t>Посмотрите на незнакомую картинку в течение 3-4 сек. </a:t>
            </a:r>
          </a:p>
          <a:p>
            <a:r>
              <a:rPr lang="ru-RU" dirty="0" smtClean="0"/>
              <a:t>Перечислите детали (предметы), которые запомнились. </a:t>
            </a:r>
          </a:p>
          <a:p>
            <a:pPr algn="ctr">
              <a:buNone/>
            </a:pPr>
            <a:r>
              <a:rPr lang="ru-RU" dirty="0" smtClean="0"/>
              <a:t>Ключ: </a:t>
            </a:r>
          </a:p>
          <a:p>
            <a:pPr lvl="0"/>
            <a:r>
              <a:rPr lang="ru-RU" dirty="0" smtClean="0"/>
              <a:t>запомнил менее 5 деталей — плохо; </a:t>
            </a:r>
          </a:p>
          <a:p>
            <a:pPr lvl="0"/>
            <a:r>
              <a:rPr lang="ru-RU" dirty="0" smtClean="0"/>
              <a:t>запомнил от 5 до 9 деталей — хорошо; </a:t>
            </a:r>
          </a:p>
          <a:p>
            <a:pPr lvl="0"/>
            <a:r>
              <a:rPr lang="ru-RU" dirty="0" smtClean="0"/>
              <a:t>запомнил более 9 деталей — отлично. </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pPr algn="ctr">
              <a:buNone/>
            </a:pPr>
            <a:r>
              <a:rPr lang="ru-RU" b="1" dirty="0" smtClean="0"/>
              <a:t>Упражнение 3</a:t>
            </a:r>
            <a:r>
              <a:rPr lang="ru-RU" dirty="0" smtClean="0"/>
              <a:t> </a:t>
            </a:r>
          </a:p>
          <a:p>
            <a:pPr marL="0" indent="0">
              <a:buNone/>
            </a:pPr>
            <a:r>
              <a:rPr lang="ru-RU" dirty="0" smtClean="0"/>
              <a:t>Назовите количество групп из трех последовательных цифр, которые в сумме дают 15: </a:t>
            </a:r>
          </a:p>
          <a:p>
            <a:pPr algn="ctr">
              <a:buNone/>
            </a:pPr>
            <a:r>
              <a:rPr lang="ru-RU" sz="4000" b="1" i="1" dirty="0" smtClean="0"/>
              <a:t>489561348526419569724</a:t>
            </a:r>
            <a:endParaRPr lang="ru-RU" sz="4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lstStyle/>
          <a:p>
            <a:pPr algn="ctr">
              <a:buNone/>
            </a:pPr>
            <a:r>
              <a:rPr lang="ru-RU" b="1" dirty="0" smtClean="0"/>
              <a:t>Упражнение 4</a:t>
            </a:r>
            <a:r>
              <a:rPr lang="ru-RU" dirty="0" smtClean="0"/>
              <a:t> </a:t>
            </a:r>
          </a:p>
          <a:p>
            <a:pPr marL="0" indent="0">
              <a:buNone/>
            </a:pPr>
            <a:r>
              <a:rPr lang="ru-RU" dirty="0" smtClean="0"/>
              <a:t>Сколько цифр одновременно делятся на 3 и на 2: </a:t>
            </a:r>
          </a:p>
          <a:p>
            <a:pPr algn="ctr">
              <a:buNone/>
            </a:pPr>
            <a:r>
              <a:rPr lang="ru-RU" b="1" dirty="0" smtClean="0"/>
              <a:t>33; 74; 56; 66; 18 </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lstStyle/>
          <a:p>
            <a:pPr algn="ctr">
              <a:buNone/>
            </a:pPr>
            <a:r>
              <a:rPr lang="ru-RU" b="1" dirty="0" smtClean="0"/>
              <a:t>Упражнение 5</a:t>
            </a:r>
            <a:r>
              <a:rPr lang="ru-RU" dirty="0" smtClean="0"/>
              <a:t> </a:t>
            </a:r>
          </a:p>
          <a:p>
            <a:pPr>
              <a:buNone/>
            </a:pPr>
            <a:r>
              <a:rPr lang="ru-RU" dirty="0" smtClean="0"/>
              <a:t>1. Поставьте будильник перед телевизором во время какой-либо интересной программы. </a:t>
            </a:r>
          </a:p>
          <a:p>
            <a:pPr>
              <a:buNone/>
            </a:pPr>
            <a:r>
              <a:rPr lang="ru-RU" dirty="0" smtClean="0"/>
              <a:t>2. В течение 2-х минут удерживайте внимание только на секундной стрелке, не отвлекаясь на ТВ-передачу. </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pPr algn="ctr">
              <a:buNone/>
            </a:pPr>
            <a:r>
              <a:rPr lang="ru-RU" b="1" dirty="0" smtClean="0"/>
              <a:t>Упражнение 6</a:t>
            </a:r>
            <a:r>
              <a:rPr lang="ru-RU" dirty="0" smtClean="0"/>
              <a:t> </a:t>
            </a:r>
          </a:p>
          <a:p>
            <a:pPr>
              <a:buNone/>
            </a:pPr>
            <a:r>
              <a:rPr lang="ru-RU" dirty="0" smtClean="0"/>
              <a:t>1. Возьмите два фломастера. </a:t>
            </a:r>
          </a:p>
          <a:p>
            <a:pPr>
              <a:buNone/>
            </a:pPr>
            <a:r>
              <a:rPr lang="ru-RU" dirty="0" smtClean="0"/>
              <a:t>2. Попробуйте рисовать одновременно обеими руками. Причем одновременно начиная и заканчивая. Одной рукой — круг, второй — треугольник. Круг должен быть по возможности с ровной окружностью, а треугольник — с острыми кончиками углов. </a:t>
            </a:r>
          </a:p>
          <a:p>
            <a:pPr>
              <a:buNone/>
            </a:pPr>
            <a:r>
              <a:rPr lang="ru-RU" dirty="0" smtClean="0"/>
              <a:t>3. А теперь попробуйте нарисовать за 1 мин. максимум кругов и треугольников. </a:t>
            </a:r>
          </a:p>
          <a:p>
            <a:pPr>
              <a:buNone/>
            </a:pPr>
            <a:r>
              <a:rPr lang="ru-RU" dirty="0" smtClean="0"/>
              <a:t>4. Система оценивания: </a:t>
            </a:r>
          </a:p>
          <a:p>
            <a:pPr lvl="0">
              <a:buNone/>
            </a:pPr>
            <a:r>
              <a:rPr lang="ru-RU" dirty="0" smtClean="0"/>
              <a:t>меньше 5 — плохо; </a:t>
            </a:r>
          </a:p>
          <a:p>
            <a:pPr lvl="0">
              <a:buNone/>
            </a:pPr>
            <a:r>
              <a:rPr lang="ru-RU" dirty="0" smtClean="0"/>
              <a:t>5-7 —средне; </a:t>
            </a:r>
          </a:p>
          <a:p>
            <a:pPr lvl="0">
              <a:buNone/>
            </a:pPr>
            <a:r>
              <a:rPr lang="ru-RU" dirty="0" smtClean="0"/>
              <a:t>8-10 — хорошо; </a:t>
            </a:r>
          </a:p>
          <a:p>
            <a:pPr lvl="0">
              <a:buNone/>
            </a:pPr>
            <a:r>
              <a:rPr lang="ru-RU" dirty="0" smtClean="0"/>
              <a:t>больше 10 — отлично. </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lnSpcReduction="20000"/>
          </a:bodyPr>
          <a:lstStyle/>
          <a:p>
            <a:pPr algn="ctr">
              <a:buNone/>
            </a:pPr>
            <a:r>
              <a:rPr lang="ru-RU" b="1" dirty="0" smtClean="0"/>
              <a:t>Упражнение 7</a:t>
            </a:r>
            <a:r>
              <a:rPr lang="ru-RU" dirty="0" smtClean="0"/>
              <a:t> </a:t>
            </a:r>
          </a:p>
          <a:p>
            <a:pPr>
              <a:buNone/>
            </a:pPr>
            <a:r>
              <a:rPr lang="ru-RU" dirty="0" smtClean="0"/>
              <a:t>1. Нарисуйте одновременно круг и треугольник двумя разными пальцами одной руки. </a:t>
            </a:r>
          </a:p>
          <a:p>
            <a:pPr>
              <a:buNone/>
            </a:pPr>
            <a:r>
              <a:rPr lang="ru-RU" dirty="0" smtClean="0"/>
              <a:t>2. Придумайте, как закрепить фломастеры, потренируйтесь. </a:t>
            </a:r>
          </a:p>
          <a:p>
            <a:pPr>
              <a:buNone/>
            </a:pPr>
            <a:r>
              <a:rPr lang="ru-RU" dirty="0" smtClean="0"/>
              <a:t>3. Сколько вы нарисуете кругов и треугольников таким образом за 5 минут? </a:t>
            </a:r>
          </a:p>
          <a:p>
            <a:pPr>
              <a:buNone/>
            </a:pPr>
            <a:r>
              <a:rPr lang="ru-RU" dirty="0" smtClean="0"/>
              <a:t>4. Оцените себя: </a:t>
            </a:r>
          </a:p>
          <a:p>
            <a:pPr lvl="0">
              <a:buNone/>
            </a:pPr>
            <a:r>
              <a:rPr lang="ru-RU" dirty="0" smtClean="0"/>
              <a:t>ни одного — плохо; </a:t>
            </a:r>
          </a:p>
          <a:p>
            <a:pPr lvl="0">
              <a:buNone/>
            </a:pPr>
            <a:r>
              <a:rPr lang="ru-RU" dirty="0" smtClean="0"/>
              <a:t>1-3 — неплохо; </a:t>
            </a:r>
          </a:p>
          <a:p>
            <a:pPr lvl="0">
              <a:buNone/>
            </a:pPr>
            <a:r>
              <a:rPr lang="ru-RU" dirty="0" smtClean="0"/>
              <a:t>4-5 — хорошо; </a:t>
            </a:r>
          </a:p>
          <a:p>
            <a:pPr lvl="0">
              <a:buNone/>
            </a:pPr>
            <a:r>
              <a:rPr lang="ru-RU" dirty="0" smtClean="0"/>
              <a:t>более 5 — отлично. </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Упражнение 8</a:t>
            </a:r>
            <a:r>
              <a:rPr lang="ru-RU" dirty="0" smtClean="0"/>
              <a:t> </a:t>
            </a:r>
            <a:br>
              <a:rPr lang="ru-RU" dirty="0" smtClean="0"/>
            </a:br>
            <a:endParaRPr lang="ru-RU" dirty="0"/>
          </a:p>
        </p:txBody>
      </p:sp>
      <p:sp>
        <p:nvSpPr>
          <p:cNvPr id="3" name="Содержимое 2"/>
          <p:cNvSpPr>
            <a:spLocks noGrp="1"/>
          </p:cNvSpPr>
          <p:nvPr>
            <p:ph idx="1"/>
          </p:nvPr>
        </p:nvSpPr>
        <p:spPr/>
        <p:txBody>
          <a:bodyPr>
            <a:normAutofit/>
          </a:bodyPr>
          <a:lstStyle/>
          <a:p>
            <a:pPr marL="0" indent="0" algn="ctr">
              <a:buNone/>
            </a:pPr>
            <a:r>
              <a:rPr lang="ru-RU" dirty="0" smtClean="0"/>
              <a:t>Нарисуйте одновременно разные цифры: 1 и 2, или 2 и 3, или 3 и 4 и т. д. двумя разными пальцами одной руки.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algn="ctr">
              <a:buNone/>
            </a:pPr>
            <a:r>
              <a:rPr lang="ru-RU" b="1" dirty="0" smtClean="0"/>
              <a:t>Упражнение 9</a:t>
            </a:r>
            <a:r>
              <a:rPr lang="ru-RU" dirty="0" smtClean="0"/>
              <a:t> </a:t>
            </a:r>
          </a:p>
          <a:p>
            <a:pPr>
              <a:buNone/>
            </a:pPr>
            <a:r>
              <a:rPr lang="ru-RU" dirty="0" smtClean="0"/>
              <a:t>1. Перед собой поставьте какой-нибудь предмет. </a:t>
            </a:r>
          </a:p>
          <a:p>
            <a:pPr>
              <a:buNone/>
            </a:pPr>
            <a:r>
              <a:rPr lang="ru-RU" dirty="0" smtClean="0"/>
              <a:t>2. Спокойно и внимательно смотрите на него несколько минут. </a:t>
            </a:r>
          </a:p>
          <a:p>
            <a:pPr>
              <a:buNone/>
            </a:pPr>
            <a:r>
              <a:rPr lang="ru-RU" dirty="0" smtClean="0"/>
              <a:t>3. Закройте глаза и вспомните вещь во всех деталях. </a:t>
            </a:r>
          </a:p>
          <a:p>
            <a:pPr>
              <a:buNone/>
            </a:pPr>
            <a:r>
              <a:rPr lang="ru-RU" dirty="0" smtClean="0"/>
              <a:t>4. Откройте глаза и найдите «пропущенные» детали. </a:t>
            </a:r>
          </a:p>
          <a:p>
            <a:pPr>
              <a:buNone/>
            </a:pPr>
            <a:r>
              <a:rPr lang="ru-RU" dirty="0" smtClean="0"/>
              <a:t>5. Закройте глаза. </a:t>
            </a:r>
          </a:p>
          <a:p>
            <a:pPr>
              <a:buNone/>
            </a:pPr>
            <a:r>
              <a:rPr lang="ru-RU" dirty="0" smtClean="0"/>
              <a:t>6. Повторяйте так до тех пор, пока не будете в состоянии абсолютно точно воспроизвести предмет в своей памяти. </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a:bodyPr>
          <a:lstStyle/>
          <a:p>
            <a:pPr algn="ctr">
              <a:buNone/>
            </a:pPr>
            <a:r>
              <a:rPr lang="ru-RU" b="1" dirty="0" smtClean="0"/>
              <a:t>Упражнение 10</a:t>
            </a:r>
            <a:r>
              <a:rPr lang="ru-RU" dirty="0" smtClean="0"/>
              <a:t> </a:t>
            </a:r>
          </a:p>
          <a:p>
            <a:pPr>
              <a:buNone/>
            </a:pPr>
            <a:r>
              <a:rPr lang="ru-RU" dirty="0" smtClean="0"/>
              <a:t>1. Сегодня перед сном вспомните все лица и предметы, с которыми сталкивались за день. </a:t>
            </a:r>
          </a:p>
          <a:p>
            <a:pPr>
              <a:buNone/>
            </a:pPr>
            <a:r>
              <a:rPr lang="ru-RU" dirty="0" smtClean="0"/>
              <a:t>2. Припомните слова, обращенные к вам в течение прошедшего дня. Дословно повторите то, что было сказано. </a:t>
            </a:r>
          </a:p>
          <a:p>
            <a:pPr>
              <a:buNone/>
            </a:pPr>
            <a:r>
              <a:rPr lang="ru-RU" dirty="0" smtClean="0"/>
              <a:t>3. Восстановите в памяти последний урок, лекцию и т. п. Вспомните речи, манеры и жесты ораторов, проанализируйте их. </a:t>
            </a:r>
          </a:p>
          <a:p>
            <a:pPr>
              <a:buNone/>
            </a:pPr>
            <a:r>
              <a:rPr lang="ru-RU" dirty="0" smtClean="0"/>
              <a:t>4. Дайте оценку своей наблюдательности и памяти. </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00FF"/>
                </a:solidFill>
              </a:rPr>
              <a:t>Успехов на экзаменах!</a:t>
            </a:r>
            <a:endParaRPr lang="ru-RU" sz="4800" b="1" dirty="0">
              <a:solidFill>
                <a:srgbClr val="0000FF"/>
              </a:solidFill>
            </a:endParaRPr>
          </a:p>
        </p:txBody>
      </p:sp>
      <p:pic>
        <p:nvPicPr>
          <p:cNvPr id="4" name="Содержимое 3" descr="i.jpg"/>
          <p:cNvPicPr>
            <a:picLocks noGrp="1" noChangeAspect="1"/>
          </p:cNvPicPr>
          <p:nvPr>
            <p:ph idx="1"/>
          </p:nvPr>
        </p:nvPicPr>
        <p:blipFill>
          <a:blip r:embed="rId2" cstate="print"/>
          <a:stretch>
            <a:fillRect/>
          </a:stretch>
        </p:blipFill>
        <p:spPr>
          <a:xfrm>
            <a:off x="3357554" y="2143116"/>
            <a:ext cx="2857520" cy="28575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215074" y="2571743"/>
            <a:ext cx="2928926" cy="2796943"/>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
        <p:nvSpPr>
          <p:cNvPr id="2" name="Заголовок 1"/>
          <p:cNvSpPr>
            <a:spLocks noGrp="1"/>
          </p:cNvSpPr>
          <p:nvPr>
            <p:ph type="title"/>
          </p:nvPr>
        </p:nvSpPr>
        <p:spPr>
          <a:xfrm>
            <a:off x="214282" y="357166"/>
            <a:ext cx="8643998" cy="1643074"/>
          </a:xfrm>
        </p:spPr>
        <p:txBody>
          <a:bodyPr>
            <a:normAutofit fontScale="90000"/>
          </a:bodyPr>
          <a:lstStyle/>
          <a:p>
            <a:r>
              <a:rPr lang="ru-RU" b="1" dirty="0" smtClean="0">
                <a:solidFill>
                  <a:srgbClr val="0000FF"/>
                </a:solidFill>
              </a:rPr>
              <a:t>Подготовку к экзамену следует начать с организации благоприятных условий и здорового ритма жизни. </a:t>
            </a:r>
            <a:r>
              <a:rPr lang="ru-RU" dirty="0" smtClean="0">
                <a:solidFill>
                  <a:srgbClr val="0000FF"/>
                </a:solidFill>
              </a:rPr>
              <a:t/>
            </a:r>
            <a:br>
              <a:rPr lang="ru-RU" dirty="0" smtClean="0">
                <a:solidFill>
                  <a:srgbClr val="0000FF"/>
                </a:solidFill>
              </a:rPr>
            </a:br>
            <a:endParaRPr lang="ru-RU" dirty="0">
              <a:solidFill>
                <a:srgbClr val="0000FF"/>
              </a:solidFill>
            </a:endParaRPr>
          </a:p>
        </p:txBody>
      </p:sp>
      <p:sp>
        <p:nvSpPr>
          <p:cNvPr id="3" name="Содержимое 2"/>
          <p:cNvSpPr>
            <a:spLocks noGrp="1"/>
          </p:cNvSpPr>
          <p:nvPr>
            <p:ph idx="1"/>
          </p:nvPr>
        </p:nvSpPr>
        <p:spPr>
          <a:xfrm>
            <a:off x="428596" y="2000240"/>
            <a:ext cx="6929486" cy="4572032"/>
          </a:xfrm>
        </p:spPr>
        <p:txBody>
          <a:bodyPr>
            <a:normAutofit/>
          </a:bodyPr>
          <a:lstStyle/>
          <a:p>
            <a:pPr marL="0" indent="0">
              <a:buNone/>
            </a:pPr>
            <a:r>
              <a:rPr lang="ru-RU" sz="2800" dirty="0" smtClean="0">
                <a:solidFill>
                  <a:srgbClr val="0033CC"/>
                </a:solidFill>
              </a:rPr>
              <a:t>Известно, что люди делятся на «жаворонков»  и «сов», и их умственная продуктивность различна в разное время суток. «Жаворонку» лучше начинать подготовку с утра пораньше, а вот засиживаться допоздна даже вредно. Если же выпускник  - «сова», то усаживаться за учебник рано утром ему нецелесообразно: он еще не вполне проснулся,  и будет долго входить в рабочий ритм.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fontAlgn="base">
              <a:spcAft>
                <a:spcPct val="0"/>
              </a:spcAft>
            </a:pPr>
            <a:r>
              <a:rPr lang="ru-RU" sz="2400" dirty="0">
                <a:solidFill>
                  <a:srgbClr val="FF0000"/>
                </a:solidFill>
                <a:latin typeface="Comic Sans MS" pitchFamily="66" charset="0"/>
                <a:ea typeface="+mn-ea"/>
                <a:cs typeface="+mn-cs"/>
              </a:rPr>
              <a:t>Тест «Сова» или «Жаворонок»</a:t>
            </a:r>
            <a:r>
              <a:rPr lang="ru-RU" sz="2400" dirty="0">
                <a:solidFill>
                  <a:srgbClr val="000000"/>
                </a:solidFill>
                <a:latin typeface="Comic Sans MS" pitchFamily="66" charset="0"/>
                <a:ea typeface="+mn-ea"/>
                <a:cs typeface="+mn-cs"/>
              </a:rPr>
              <a:t/>
            </a:r>
            <a:br>
              <a:rPr lang="ru-RU" sz="2400" dirty="0">
                <a:solidFill>
                  <a:srgbClr val="000000"/>
                </a:solidFill>
                <a:latin typeface="Comic Sans MS" pitchFamily="66" charset="0"/>
                <a:ea typeface="+mn-ea"/>
                <a:cs typeface="+mn-cs"/>
              </a:rPr>
            </a:br>
            <a:endParaRPr lang="ru-RU" dirty="0"/>
          </a:p>
        </p:txBody>
      </p:sp>
      <p:sp>
        <p:nvSpPr>
          <p:cNvPr id="3" name="Объект 2"/>
          <p:cNvSpPr>
            <a:spLocks noGrp="1"/>
          </p:cNvSpPr>
          <p:nvPr>
            <p:ph idx="1"/>
          </p:nvPr>
        </p:nvSpPr>
        <p:spPr/>
        <p:txBody>
          <a:bodyPr>
            <a:normAutofit fontScale="85000" lnSpcReduction="20000"/>
          </a:bodyPr>
          <a:lstStyle/>
          <a:p>
            <a:pPr marL="0" lvl="0" indent="0" fontAlgn="base">
              <a:spcBef>
                <a:spcPct val="0"/>
              </a:spcBef>
              <a:spcAft>
                <a:spcPct val="0"/>
              </a:spcAft>
              <a:buNone/>
            </a:pPr>
            <a:r>
              <a:rPr lang="ru-RU" sz="2400" dirty="0">
                <a:solidFill>
                  <a:srgbClr val="000000"/>
                </a:solidFill>
                <a:latin typeface="Comic Sans MS" pitchFamily="66" charset="0"/>
              </a:rPr>
              <a:t>1.Трудно ли вам вставать рано утром?</a:t>
            </a:r>
          </a:p>
          <a:p>
            <a:pPr marL="0" lvl="0" indent="0" fontAlgn="base">
              <a:spcBef>
                <a:spcPct val="0"/>
              </a:spcBef>
              <a:spcAft>
                <a:spcPct val="0"/>
              </a:spcAft>
              <a:buNone/>
            </a:pPr>
            <a:r>
              <a:rPr lang="ru-RU" sz="2400" dirty="0">
                <a:solidFill>
                  <a:srgbClr val="000000"/>
                </a:solidFill>
                <a:latin typeface="Comic Sans MS" pitchFamily="66" charset="0"/>
              </a:rPr>
              <a:t>А. да, почти всегда – 3</a:t>
            </a:r>
          </a:p>
          <a:p>
            <a:pPr marL="0" lvl="0" indent="0" fontAlgn="base">
              <a:spcBef>
                <a:spcPct val="0"/>
              </a:spcBef>
              <a:spcAft>
                <a:spcPct val="0"/>
              </a:spcAft>
              <a:buNone/>
            </a:pPr>
            <a:r>
              <a:rPr lang="ru-RU" sz="2400" dirty="0">
                <a:solidFill>
                  <a:srgbClr val="000000"/>
                </a:solidFill>
                <a:latin typeface="Comic Sans MS" pitchFamily="66" charset="0"/>
              </a:rPr>
              <a:t>Б. иногда -2</a:t>
            </a:r>
          </a:p>
          <a:p>
            <a:pPr marL="0" lvl="0" indent="0" fontAlgn="base">
              <a:spcBef>
                <a:spcPct val="0"/>
              </a:spcBef>
              <a:spcAft>
                <a:spcPct val="0"/>
              </a:spcAft>
              <a:buNone/>
            </a:pPr>
            <a:r>
              <a:rPr lang="ru-RU" sz="2400" dirty="0">
                <a:solidFill>
                  <a:srgbClr val="000000"/>
                </a:solidFill>
                <a:latin typeface="Comic Sans MS" pitchFamily="66" charset="0"/>
              </a:rPr>
              <a:t>В. Редко -1</a:t>
            </a:r>
          </a:p>
          <a:p>
            <a:pPr marL="0" lvl="0" indent="0" fontAlgn="base">
              <a:spcBef>
                <a:spcPct val="0"/>
              </a:spcBef>
              <a:spcAft>
                <a:spcPct val="0"/>
              </a:spcAft>
              <a:buNone/>
            </a:pPr>
            <a:r>
              <a:rPr lang="ru-RU" sz="2400" dirty="0">
                <a:solidFill>
                  <a:srgbClr val="000000"/>
                </a:solidFill>
                <a:latin typeface="Comic Sans MS" pitchFamily="66" charset="0"/>
              </a:rPr>
              <a:t>Г. крайне редко -0</a:t>
            </a:r>
          </a:p>
          <a:p>
            <a:pPr marL="0" lvl="0" indent="0" fontAlgn="base">
              <a:spcBef>
                <a:spcPct val="0"/>
              </a:spcBef>
              <a:spcAft>
                <a:spcPct val="0"/>
              </a:spcAft>
              <a:buNone/>
            </a:pPr>
            <a:r>
              <a:rPr lang="ru-RU" sz="2400" dirty="0">
                <a:solidFill>
                  <a:srgbClr val="000000"/>
                </a:solidFill>
                <a:latin typeface="Comic Sans MS" pitchFamily="66" charset="0"/>
              </a:rPr>
              <a:t>2.В какое время вы предпочитаете ложиться спать?</a:t>
            </a:r>
          </a:p>
          <a:p>
            <a:pPr marL="0" lvl="0" indent="0" fontAlgn="base">
              <a:spcBef>
                <a:spcPct val="0"/>
              </a:spcBef>
              <a:spcAft>
                <a:spcPct val="0"/>
              </a:spcAft>
              <a:buNone/>
            </a:pPr>
            <a:r>
              <a:rPr lang="ru-RU" sz="2400" dirty="0">
                <a:solidFill>
                  <a:srgbClr val="000000"/>
                </a:solidFill>
                <a:latin typeface="Comic Sans MS" pitchFamily="66" charset="0"/>
              </a:rPr>
              <a:t>А. после часа ночи -3</a:t>
            </a:r>
          </a:p>
          <a:p>
            <a:pPr marL="0" lvl="0" indent="0" fontAlgn="base">
              <a:spcBef>
                <a:spcPct val="0"/>
              </a:spcBef>
              <a:spcAft>
                <a:spcPct val="0"/>
              </a:spcAft>
              <a:buNone/>
            </a:pPr>
            <a:r>
              <a:rPr lang="ru-RU" sz="2400" dirty="0">
                <a:solidFill>
                  <a:srgbClr val="000000"/>
                </a:solidFill>
                <a:latin typeface="Comic Sans MS" pitchFamily="66" charset="0"/>
              </a:rPr>
              <a:t>Б. от половины двенадцатого до часа -2</a:t>
            </a:r>
          </a:p>
          <a:p>
            <a:pPr marL="0" lvl="0" indent="0" fontAlgn="base">
              <a:spcBef>
                <a:spcPct val="0"/>
              </a:spcBef>
              <a:spcAft>
                <a:spcPct val="0"/>
              </a:spcAft>
              <a:buNone/>
            </a:pPr>
            <a:r>
              <a:rPr lang="ru-RU" sz="2400" dirty="0">
                <a:solidFill>
                  <a:srgbClr val="000000"/>
                </a:solidFill>
                <a:latin typeface="Comic Sans MS" pitchFamily="66" charset="0"/>
              </a:rPr>
              <a:t>В. От 10 до половины двенадцатого -1</a:t>
            </a:r>
          </a:p>
          <a:p>
            <a:pPr marL="0" lvl="0" indent="0" fontAlgn="base">
              <a:spcBef>
                <a:spcPct val="0"/>
              </a:spcBef>
              <a:spcAft>
                <a:spcPct val="0"/>
              </a:spcAft>
              <a:buNone/>
            </a:pPr>
            <a:r>
              <a:rPr lang="ru-RU" sz="2400" dirty="0">
                <a:solidFill>
                  <a:srgbClr val="000000"/>
                </a:solidFill>
                <a:latin typeface="Comic Sans MS" pitchFamily="66" charset="0"/>
              </a:rPr>
              <a:t>Г. до 10 часов – 0</a:t>
            </a:r>
          </a:p>
          <a:p>
            <a:pPr marL="0" lvl="0" indent="0" fontAlgn="base">
              <a:spcBef>
                <a:spcPct val="0"/>
              </a:spcBef>
              <a:spcAft>
                <a:spcPct val="0"/>
              </a:spcAft>
              <a:buNone/>
            </a:pPr>
            <a:endParaRPr lang="ru-RU" sz="2400" dirty="0">
              <a:solidFill>
                <a:srgbClr val="000000"/>
              </a:solidFill>
              <a:latin typeface="Comic Sans MS" pitchFamily="66" charset="0"/>
            </a:endParaRPr>
          </a:p>
          <a:p>
            <a:pPr marL="0" lvl="0" indent="0" fontAlgn="base">
              <a:spcBef>
                <a:spcPct val="0"/>
              </a:spcBef>
              <a:spcAft>
                <a:spcPct val="0"/>
              </a:spcAft>
              <a:buNone/>
            </a:pPr>
            <a:r>
              <a:rPr lang="ru-RU" sz="2400" dirty="0">
                <a:solidFill>
                  <a:srgbClr val="000000"/>
                </a:solidFill>
                <a:latin typeface="Comic Sans MS" pitchFamily="66" charset="0"/>
              </a:rPr>
              <a:t>3.Какой завтрак предпочитаете в первый час после </a:t>
            </a:r>
            <a:r>
              <a:rPr lang="ru-RU" sz="2400" dirty="0" err="1">
                <a:solidFill>
                  <a:srgbClr val="000000"/>
                </a:solidFill>
                <a:latin typeface="Comic Sans MS" pitchFamily="66" charset="0"/>
              </a:rPr>
              <a:t>побуж</a:t>
            </a:r>
            <a:r>
              <a:rPr lang="ru-RU" sz="2400" dirty="0">
                <a:solidFill>
                  <a:srgbClr val="000000"/>
                </a:solidFill>
                <a:latin typeface="Comic Sans MS" pitchFamily="66" charset="0"/>
              </a:rPr>
              <a:t>-</a:t>
            </a:r>
          </a:p>
          <a:p>
            <a:pPr marL="0" lvl="0" indent="0" fontAlgn="base">
              <a:spcBef>
                <a:spcPct val="0"/>
              </a:spcBef>
              <a:spcAft>
                <a:spcPct val="0"/>
              </a:spcAft>
              <a:buNone/>
            </a:pPr>
            <a:r>
              <a:rPr lang="ru-RU" sz="2400" dirty="0" err="1">
                <a:solidFill>
                  <a:srgbClr val="000000"/>
                </a:solidFill>
                <a:latin typeface="Comic Sans MS" pitchFamily="66" charset="0"/>
              </a:rPr>
              <a:t>дения</a:t>
            </a:r>
            <a:r>
              <a:rPr lang="ru-RU" sz="2400" dirty="0">
                <a:solidFill>
                  <a:srgbClr val="000000"/>
                </a:solidFill>
                <a:latin typeface="Comic Sans MS" pitchFamily="66" charset="0"/>
              </a:rPr>
              <a:t>?</a:t>
            </a:r>
          </a:p>
          <a:p>
            <a:pPr marL="0" lvl="0" indent="0" fontAlgn="base">
              <a:spcBef>
                <a:spcPct val="0"/>
              </a:spcBef>
              <a:spcAft>
                <a:spcPct val="0"/>
              </a:spcAft>
              <a:buNone/>
            </a:pPr>
            <a:r>
              <a:rPr lang="ru-RU" sz="2400" dirty="0">
                <a:solidFill>
                  <a:srgbClr val="000000"/>
                </a:solidFill>
                <a:latin typeface="Comic Sans MS" pitchFamily="66" charset="0"/>
              </a:rPr>
              <a:t>А. солидный -3</a:t>
            </a:r>
          </a:p>
          <a:p>
            <a:pPr marL="0" lvl="0" indent="0" fontAlgn="base">
              <a:spcBef>
                <a:spcPct val="0"/>
              </a:spcBef>
              <a:spcAft>
                <a:spcPct val="0"/>
              </a:spcAft>
              <a:buNone/>
            </a:pPr>
            <a:r>
              <a:rPr lang="ru-RU" sz="2400" dirty="0">
                <a:solidFill>
                  <a:srgbClr val="000000"/>
                </a:solidFill>
                <a:latin typeface="Comic Sans MS" pitchFamily="66" charset="0"/>
              </a:rPr>
              <a:t>Б. обильный, но не очень калорийный -2</a:t>
            </a:r>
          </a:p>
          <a:p>
            <a:pPr marL="0" lvl="0" indent="0" fontAlgn="base">
              <a:spcBef>
                <a:spcPct val="0"/>
              </a:spcBef>
              <a:spcAft>
                <a:spcPct val="0"/>
              </a:spcAft>
              <a:buNone/>
            </a:pPr>
            <a:r>
              <a:rPr lang="ru-RU" sz="2400" dirty="0">
                <a:solidFill>
                  <a:srgbClr val="000000"/>
                </a:solidFill>
                <a:latin typeface="Comic Sans MS" pitchFamily="66" charset="0"/>
              </a:rPr>
              <a:t>В. Достаточно одного варёного яйца или бутерброд – 1</a:t>
            </a:r>
          </a:p>
          <a:p>
            <a:pPr marL="0" lvl="0" indent="0" fontAlgn="base">
              <a:spcBef>
                <a:spcPct val="0"/>
              </a:spcBef>
              <a:spcAft>
                <a:spcPct val="0"/>
              </a:spcAft>
              <a:buNone/>
            </a:pPr>
            <a:r>
              <a:rPr lang="ru-RU" sz="2400" dirty="0">
                <a:solidFill>
                  <a:srgbClr val="000000"/>
                </a:solidFill>
                <a:latin typeface="Comic Sans MS" pitchFamily="66" charset="0"/>
              </a:rPr>
              <a:t>Г. хватит чашки чая или кофе – 0</a:t>
            </a:r>
          </a:p>
          <a:p>
            <a:endParaRPr lang="ru-RU" dirty="0"/>
          </a:p>
        </p:txBody>
      </p:sp>
    </p:spTree>
    <p:extLst>
      <p:ext uri="{BB962C8B-B14F-4D97-AF65-F5344CB8AC3E}">
        <p14:creationId xmlns:p14="http://schemas.microsoft.com/office/powerpoint/2010/main" val="269323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Объект 2"/>
          <p:cNvSpPr>
            <a:spLocks noGrp="1"/>
          </p:cNvSpPr>
          <p:nvPr>
            <p:ph idx="1"/>
          </p:nvPr>
        </p:nvSpPr>
        <p:spPr>
          <a:xfrm>
            <a:off x="457200" y="332656"/>
            <a:ext cx="8229600" cy="5793507"/>
          </a:xfrm>
        </p:spPr>
        <p:txBody>
          <a:bodyPr>
            <a:normAutofit lnSpcReduction="10000"/>
          </a:bodyPr>
          <a:lstStyle/>
          <a:p>
            <a:pPr marL="0" lvl="0" indent="0" fontAlgn="base">
              <a:spcBef>
                <a:spcPct val="0"/>
              </a:spcBef>
              <a:spcAft>
                <a:spcPct val="0"/>
              </a:spcAft>
              <a:buNone/>
            </a:pPr>
            <a:r>
              <a:rPr lang="ru-RU" sz="2400" dirty="0">
                <a:solidFill>
                  <a:srgbClr val="000000"/>
                </a:solidFill>
                <a:latin typeface="Comic Sans MS" pitchFamily="66" charset="0"/>
              </a:rPr>
              <a:t>4. Вспомните ваши лёгкие раздражения или мелкие</a:t>
            </a:r>
          </a:p>
          <a:p>
            <a:pPr marL="0" lvl="0" indent="0" fontAlgn="base">
              <a:spcBef>
                <a:spcPct val="0"/>
              </a:spcBef>
              <a:spcAft>
                <a:spcPct val="0"/>
              </a:spcAft>
              <a:buNone/>
            </a:pPr>
            <a:r>
              <a:rPr lang="ru-RU" sz="2400" dirty="0">
                <a:solidFill>
                  <a:srgbClr val="000000"/>
                </a:solidFill>
                <a:latin typeface="Comic Sans MS" pitchFamily="66" charset="0"/>
              </a:rPr>
              <a:t>ссоры на работе и дома. В какое время они чаще всего </a:t>
            </a:r>
          </a:p>
          <a:p>
            <a:pPr marL="0" lvl="0" indent="0" fontAlgn="base">
              <a:spcBef>
                <a:spcPct val="0"/>
              </a:spcBef>
              <a:spcAft>
                <a:spcPct val="0"/>
              </a:spcAft>
              <a:buNone/>
            </a:pPr>
            <a:r>
              <a:rPr lang="ru-RU" sz="2400" dirty="0">
                <a:solidFill>
                  <a:srgbClr val="000000"/>
                </a:solidFill>
                <a:latin typeface="Comic Sans MS" pitchFamily="66" charset="0"/>
              </a:rPr>
              <a:t>случаются?</a:t>
            </a:r>
          </a:p>
          <a:p>
            <a:pPr marL="0" lvl="0" indent="0" fontAlgn="base">
              <a:spcBef>
                <a:spcPct val="0"/>
              </a:spcBef>
              <a:spcAft>
                <a:spcPct val="0"/>
              </a:spcAft>
              <a:buNone/>
            </a:pPr>
            <a:r>
              <a:rPr lang="ru-RU" sz="2400" dirty="0">
                <a:solidFill>
                  <a:srgbClr val="000000"/>
                </a:solidFill>
                <a:latin typeface="Comic Sans MS" pitchFamily="66" charset="0"/>
              </a:rPr>
              <a:t>А. в первой половине дня -1</a:t>
            </a:r>
          </a:p>
          <a:p>
            <a:pPr marL="0" lvl="0" indent="0" fontAlgn="base">
              <a:spcBef>
                <a:spcPct val="0"/>
              </a:spcBef>
              <a:spcAft>
                <a:spcPct val="0"/>
              </a:spcAft>
              <a:buNone/>
            </a:pPr>
            <a:r>
              <a:rPr lang="ru-RU" sz="2400" dirty="0">
                <a:solidFill>
                  <a:srgbClr val="000000"/>
                </a:solidFill>
                <a:latin typeface="Comic Sans MS" pitchFamily="66" charset="0"/>
              </a:rPr>
              <a:t>Б. во второй половине дня – 0</a:t>
            </a:r>
          </a:p>
          <a:p>
            <a:pPr marL="0" lvl="0" indent="0" fontAlgn="base">
              <a:spcBef>
                <a:spcPct val="0"/>
              </a:spcBef>
              <a:spcAft>
                <a:spcPct val="0"/>
              </a:spcAft>
              <a:buNone/>
            </a:pPr>
            <a:endParaRPr lang="ru-RU" sz="2400" dirty="0">
              <a:solidFill>
                <a:srgbClr val="000000"/>
              </a:solidFill>
              <a:latin typeface="Comic Sans MS" pitchFamily="66" charset="0"/>
            </a:endParaRPr>
          </a:p>
          <a:p>
            <a:pPr marL="0" lvl="0" indent="0" fontAlgn="base">
              <a:spcBef>
                <a:spcPct val="0"/>
              </a:spcBef>
              <a:spcAft>
                <a:spcPct val="0"/>
              </a:spcAft>
              <a:buNone/>
            </a:pPr>
            <a:r>
              <a:rPr lang="ru-RU" sz="2400" dirty="0">
                <a:solidFill>
                  <a:srgbClr val="000000"/>
                </a:solidFill>
                <a:latin typeface="Comic Sans MS" pitchFamily="66" charset="0"/>
              </a:rPr>
              <a:t>5.От чего вы могли бы легко отказаться?</a:t>
            </a:r>
          </a:p>
          <a:p>
            <a:pPr marL="0" lvl="0" indent="0" fontAlgn="base">
              <a:spcBef>
                <a:spcPct val="0"/>
              </a:spcBef>
              <a:spcAft>
                <a:spcPct val="0"/>
              </a:spcAft>
              <a:buNone/>
            </a:pPr>
            <a:r>
              <a:rPr lang="ru-RU" sz="2400" dirty="0">
                <a:solidFill>
                  <a:srgbClr val="000000"/>
                </a:solidFill>
                <a:latin typeface="Comic Sans MS" pitchFamily="66" charset="0"/>
              </a:rPr>
              <a:t>А. от утреннего чая или кофе -2</a:t>
            </a:r>
          </a:p>
          <a:p>
            <a:pPr marL="0" lvl="0" indent="0" fontAlgn="base">
              <a:spcBef>
                <a:spcPct val="0"/>
              </a:spcBef>
              <a:spcAft>
                <a:spcPct val="0"/>
              </a:spcAft>
              <a:buNone/>
            </a:pPr>
            <a:r>
              <a:rPr lang="ru-RU" sz="2400" dirty="0">
                <a:solidFill>
                  <a:srgbClr val="000000"/>
                </a:solidFill>
                <a:latin typeface="Comic Sans MS" pitchFamily="66" charset="0"/>
              </a:rPr>
              <a:t>Б. от вечернего чая – 0</a:t>
            </a:r>
          </a:p>
          <a:p>
            <a:pPr marL="0" lvl="0" indent="0" fontAlgn="base">
              <a:spcBef>
                <a:spcPct val="0"/>
              </a:spcBef>
              <a:spcAft>
                <a:spcPct val="0"/>
              </a:spcAft>
              <a:buNone/>
            </a:pPr>
            <a:endParaRPr lang="ru-RU" sz="2400" dirty="0">
              <a:solidFill>
                <a:srgbClr val="000000"/>
              </a:solidFill>
              <a:latin typeface="Comic Sans MS" pitchFamily="66" charset="0"/>
            </a:endParaRPr>
          </a:p>
          <a:p>
            <a:pPr marL="0" lvl="0" indent="0" fontAlgn="base">
              <a:spcBef>
                <a:spcPct val="0"/>
              </a:spcBef>
              <a:spcAft>
                <a:spcPct val="0"/>
              </a:spcAft>
              <a:buNone/>
            </a:pPr>
            <a:r>
              <a:rPr lang="ru-RU" sz="2400" dirty="0">
                <a:solidFill>
                  <a:srgbClr val="000000"/>
                </a:solidFill>
                <a:latin typeface="Comic Sans MS" pitchFamily="66" charset="0"/>
              </a:rPr>
              <a:t>6.Легко ли во время отпуска нарушаете привычки, связанные</a:t>
            </a:r>
          </a:p>
          <a:p>
            <a:pPr marL="0" lvl="0" indent="0" fontAlgn="base">
              <a:spcBef>
                <a:spcPct val="0"/>
              </a:spcBef>
              <a:spcAft>
                <a:spcPct val="0"/>
              </a:spcAft>
              <a:buNone/>
            </a:pPr>
            <a:r>
              <a:rPr lang="ru-RU" sz="2400" dirty="0">
                <a:solidFill>
                  <a:srgbClr val="000000"/>
                </a:solidFill>
                <a:latin typeface="Comic Sans MS" pitchFamily="66" charset="0"/>
              </a:rPr>
              <a:t>С приёмом пищи?</a:t>
            </a:r>
          </a:p>
          <a:p>
            <a:pPr marL="0" lvl="0" indent="0" fontAlgn="base">
              <a:spcBef>
                <a:spcPct val="0"/>
              </a:spcBef>
              <a:spcAft>
                <a:spcPct val="0"/>
              </a:spcAft>
              <a:buNone/>
            </a:pPr>
            <a:r>
              <a:rPr lang="ru-RU" sz="2400" dirty="0" err="1">
                <a:solidFill>
                  <a:srgbClr val="000000"/>
                </a:solidFill>
                <a:latin typeface="Comic Sans MS" pitchFamily="66" charset="0"/>
              </a:rPr>
              <a:t>А.очень</a:t>
            </a:r>
            <a:r>
              <a:rPr lang="ru-RU" sz="2400" dirty="0">
                <a:solidFill>
                  <a:srgbClr val="000000"/>
                </a:solidFill>
                <a:latin typeface="Comic Sans MS" pitchFamily="66" charset="0"/>
              </a:rPr>
              <a:t> легко -0</a:t>
            </a:r>
          </a:p>
          <a:p>
            <a:pPr marL="0" lvl="0" indent="0" fontAlgn="base">
              <a:spcBef>
                <a:spcPct val="0"/>
              </a:spcBef>
              <a:spcAft>
                <a:spcPct val="0"/>
              </a:spcAft>
              <a:buNone/>
            </a:pPr>
            <a:r>
              <a:rPr lang="ru-RU" sz="2400" dirty="0">
                <a:solidFill>
                  <a:srgbClr val="000000"/>
                </a:solidFill>
                <a:latin typeface="Comic Sans MS" pitchFamily="66" charset="0"/>
              </a:rPr>
              <a:t>Б. достаточно легко – 1</a:t>
            </a:r>
          </a:p>
          <a:p>
            <a:pPr marL="0" lvl="0" indent="0" fontAlgn="base">
              <a:spcBef>
                <a:spcPct val="0"/>
              </a:spcBef>
              <a:spcAft>
                <a:spcPct val="0"/>
              </a:spcAft>
              <a:buNone/>
            </a:pPr>
            <a:r>
              <a:rPr lang="ru-RU" sz="2400" dirty="0">
                <a:solidFill>
                  <a:srgbClr val="000000"/>
                </a:solidFill>
                <a:latin typeface="Comic Sans MS" pitchFamily="66" charset="0"/>
              </a:rPr>
              <a:t>В. Трудно – 2</a:t>
            </a:r>
          </a:p>
          <a:p>
            <a:pPr marL="0" lvl="0" indent="0" fontAlgn="base">
              <a:spcBef>
                <a:spcPct val="0"/>
              </a:spcBef>
              <a:spcAft>
                <a:spcPct val="0"/>
              </a:spcAft>
              <a:buNone/>
            </a:pPr>
            <a:r>
              <a:rPr lang="ru-RU" sz="2400" dirty="0">
                <a:solidFill>
                  <a:srgbClr val="000000"/>
                </a:solidFill>
                <a:latin typeface="Comic Sans MS" pitchFamily="66" charset="0"/>
              </a:rPr>
              <a:t>Г. привычек не меняю - 3</a:t>
            </a:r>
          </a:p>
          <a:p>
            <a:endParaRPr lang="ru-RU" dirty="0"/>
          </a:p>
        </p:txBody>
      </p:sp>
    </p:spTree>
    <p:extLst>
      <p:ext uri="{BB962C8B-B14F-4D97-AF65-F5344CB8AC3E}">
        <p14:creationId xmlns:p14="http://schemas.microsoft.com/office/powerpoint/2010/main" val="42515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16632"/>
            <a:ext cx="8229600" cy="6009531"/>
          </a:xfrm>
        </p:spPr>
        <p:txBody>
          <a:bodyPr>
            <a:normAutofit fontScale="85000" lnSpcReduction="10000"/>
          </a:bodyPr>
          <a:lstStyle/>
          <a:p>
            <a:pPr marL="0" lvl="0" indent="0" fontAlgn="base">
              <a:spcBef>
                <a:spcPct val="0"/>
              </a:spcBef>
              <a:spcAft>
                <a:spcPct val="0"/>
              </a:spcAft>
              <a:buNone/>
            </a:pPr>
            <a:r>
              <a:rPr lang="ru-RU" sz="2400" dirty="0">
                <a:solidFill>
                  <a:srgbClr val="000000"/>
                </a:solidFill>
                <a:latin typeface="Comic Sans MS" pitchFamily="66" charset="0"/>
              </a:rPr>
              <a:t>7.С утра вас ждут важные дела. Насколько раньше</a:t>
            </a:r>
          </a:p>
          <a:p>
            <a:pPr marL="0" lvl="0" indent="0" fontAlgn="base">
              <a:spcBef>
                <a:spcPct val="0"/>
              </a:spcBef>
              <a:spcAft>
                <a:spcPct val="0"/>
              </a:spcAft>
              <a:buNone/>
            </a:pPr>
            <a:r>
              <a:rPr lang="ru-RU" sz="2400" dirty="0">
                <a:solidFill>
                  <a:srgbClr val="000000"/>
                </a:solidFill>
                <a:latin typeface="Comic Sans MS" pitchFamily="66" charset="0"/>
              </a:rPr>
              <a:t>Вы ляжете вечером спать?</a:t>
            </a:r>
          </a:p>
          <a:p>
            <a:pPr marL="0" lvl="0" indent="0" fontAlgn="base">
              <a:spcBef>
                <a:spcPct val="0"/>
              </a:spcBef>
              <a:spcAft>
                <a:spcPct val="0"/>
              </a:spcAft>
              <a:buNone/>
            </a:pPr>
            <a:r>
              <a:rPr lang="ru-RU" sz="2400" dirty="0">
                <a:solidFill>
                  <a:srgbClr val="000000"/>
                </a:solidFill>
                <a:latin typeface="Comic Sans MS" pitchFamily="66" charset="0"/>
              </a:rPr>
              <a:t>А. более чем на два часа – 3</a:t>
            </a:r>
          </a:p>
          <a:p>
            <a:pPr marL="0" lvl="0" indent="0" fontAlgn="base">
              <a:spcBef>
                <a:spcPct val="0"/>
              </a:spcBef>
              <a:spcAft>
                <a:spcPct val="0"/>
              </a:spcAft>
              <a:buNone/>
            </a:pPr>
            <a:r>
              <a:rPr lang="ru-RU" sz="2400" dirty="0">
                <a:solidFill>
                  <a:srgbClr val="000000"/>
                </a:solidFill>
                <a:latin typeface="Comic Sans MS" pitchFamily="66" charset="0"/>
              </a:rPr>
              <a:t>Б. на час-два -2</a:t>
            </a:r>
          </a:p>
          <a:p>
            <a:pPr marL="0" lvl="0" indent="0" fontAlgn="base">
              <a:spcBef>
                <a:spcPct val="0"/>
              </a:spcBef>
              <a:spcAft>
                <a:spcPct val="0"/>
              </a:spcAft>
              <a:buNone/>
            </a:pPr>
            <a:r>
              <a:rPr lang="ru-RU" sz="2400" dirty="0">
                <a:solidFill>
                  <a:srgbClr val="000000"/>
                </a:solidFill>
                <a:latin typeface="Comic Sans MS" pitchFamily="66" charset="0"/>
              </a:rPr>
              <a:t>В. Менее чем на час – 1</a:t>
            </a:r>
          </a:p>
          <a:p>
            <a:pPr marL="0" lvl="0" indent="0" fontAlgn="base">
              <a:spcBef>
                <a:spcPct val="0"/>
              </a:spcBef>
              <a:spcAft>
                <a:spcPct val="0"/>
              </a:spcAft>
              <a:buNone/>
            </a:pPr>
            <a:r>
              <a:rPr lang="ru-RU" sz="2400" dirty="0">
                <a:solidFill>
                  <a:srgbClr val="000000"/>
                </a:solidFill>
                <a:latin typeface="Comic Sans MS" pitchFamily="66" charset="0"/>
              </a:rPr>
              <a:t>Г. Как обычно – 0</a:t>
            </a:r>
          </a:p>
          <a:p>
            <a:pPr marL="0" lvl="0" indent="0" fontAlgn="base">
              <a:spcBef>
                <a:spcPct val="0"/>
              </a:spcBef>
              <a:spcAft>
                <a:spcPct val="0"/>
              </a:spcAft>
              <a:buNone/>
            </a:pPr>
            <a:endParaRPr lang="ru-RU" sz="2400" dirty="0">
              <a:solidFill>
                <a:srgbClr val="000000"/>
              </a:solidFill>
              <a:latin typeface="Comic Sans MS" pitchFamily="66" charset="0"/>
            </a:endParaRPr>
          </a:p>
          <a:p>
            <a:pPr marL="0" lvl="0" indent="0" fontAlgn="base">
              <a:spcBef>
                <a:spcPct val="0"/>
              </a:spcBef>
              <a:spcAft>
                <a:spcPct val="0"/>
              </a:spcAft>
              <a:buNone/>
            </a:pPr>
            <a:r>
              <a:rPr lang="ru-RU" sz="2400" dirty="0">
                <a:solidFill>
                  <a:srgbClr val="000000"/>
                </a:solidFill>
                <a:latin typeface="Comic Sans MS" pitchFamily="66" charset="0"/>
              </a:rPr>
              <a:t>8.Как точно вы можете оценивать без часов отрезок времени,</a:t>
            </a:r>
          </a:p>
          <a:p>
            <a:pPr marL="0" lvl="0" indent="0" fontAlgn="base">
              <a:spcBef>
                <a:spcPct val="0"/>
              </a:spcBef>
              <a:spcAft>
                <a:spcPct val="0"/>
              </a:spcAft>
              <a:buNone/>
            </a:pPr>
            <a:r>
              <a:rPr lang="ru-RU" sz="2400" dirty="0">
                <a:solidFill>
                  <a:srgbClr val="000000"/>
                </a:solidFill>
                <a:latin typeface="Comic Sans MS" pitchFamily="66" charset="0"/>
              </a:rPr>
              <a:t>равный минуте? Попросите кого-нибудь помочь вам при </a:t>
            </a:r>
          </a:p>
          <a:p>
            <a:pPr marL="0" lvl="0" indent="0" fontAlgn="base">
              <a:spcBef>
                <a:spcPct val="0"/>
              </a:spcBef>
              <a:spcAft>
                <a:spcPct val="0"/>
              </a:spcAft>
              <a:buNone/>
            </a:pPr>
            <a:r>
              <a:rPr lang="ru-RU" sz="2400" dirty="0">
                <a:solidFill>
                  <a:srgbClr val="000000"/>
                </a:solidFill>
                <a:latin typeface="Comic Sans MS" pitchFamily="66" charset="0"/>
              </a:rPr>
              <a:t>этой проверке.</a:t>
            </a:r>
          </a:p>
          <a:p>
            <a:pPr marL="0" lvl="0" indent="0" fontAlgn="base">
              <a:spcBef>
                <a:spcPct val="0"/>
              </a:spcBef>
              <a:spcAft>
                <a:spcPct val="0"/>
              </a:spcAft>
              <a:buNone/>
            </a:pPr>
            <a:r>
              <a:rPr lang="ru-RU" sz="2400" dirty="0">
                <a:solidFill>
                  <a:srgbClr val="000000"/>
                </a:solidFill>
                <a:latin typeface="Comic Sans MS" pitchFamily="66" charset="0"/>
              </a:rPr>
              <a:t>А. отрезок оказался меньше минуты -0</a:t>
            </a:r>
          </a:p>
          <a:p>
            <a:pPr marL="0" lvl="0" indent="0" fontAlgn="base">
              <a:spcBef>
                <a:spcPct val="0"/>
              </a:spcBef>
              <a:spcAft>
                <a:spcPct val="0"/>
              </a:spcAft>
              <a:buNone/>
            </a:pPr>
            <a:r>
              <a:rPr lang="ru-RU" sz="2400" dirty="0">
                <a:solidFill>
                  <a:srgbClr val="000000"/>
                </a:solidFill>
                <a:latin typeface="Comic Sans MS" pitchFamily="66" charset="0"/>
              </a:rPr>
              <a:t>Б. отрезок оказался больше минуты - 2</a:t>
            </a:r>
          </a:p>
          <a:p>
            <a:pPr marL="0" lvl="0" indent="0" fontAlgn="base">
              <a:spcBef>
                <a:spcPct val="0"/>
              </a:spcBef>
              <a:spcAft>
                <a:spcPct val="0"/>
              </a:spcAft>
              <a:buNone/>
            </a:pPr>
            <a:r>
              <a:rPr lang="ru-RU" sz="2400" dirty="0">
                <a:solidFill>
                  <a:srgbClr val="FF0000"/>
                </a:solidFill>
                <a:latin typeface="Comic Sans MS" pitchFamily="66" charset="0"/>
              </a:rPr>
              <a:t>А теперь – результаты.</a:t>
            </a:r>
          </a:p>
          <a:p>
            <a:pPr marL="0" lvl="0" indent="0" fontAlgn="base">
              <a:spcBef>
                <a:spcPct val="0"/>
              </a:spcBef>
              <a:spcAft>
                <a:spcPct val="0"/>
              </a:spcAft>
              <a:buNone/>
            </a:pPr>
            <a:endParaRPr lang="ru-RU" sz="2400" dirty="0">
              <a:solidFill>
                <a:srgbClr val="FF0000"/>
              </a:solidFill>
              <a:latin typeface="Comic Sans MS" pitchFamily="66" charset="0"/>
            </a:endParaRPr>
          </a:p>
          <a:p>
            <a:pPr marL="0" lvl="0" indent="0" fontAlgn="base">
              <a:spcBef>
                <a:spcPct val="0"/>
              </a:spcBef>
              <a:spcAft>
                <a:spcPct val="0"/>
              </a:spcAft>
              <a:buNone/>
            </a:pPr>
            <a:r>
              <a:rPr lang="ru-RU" sz="2400" dirty="0">
                <a:solidFill>
                  <a:srgbClr val="000000"/>
                </a:solidFill>
                <a:latin typeface="Comic Sans MS" pitchFamily="66" charset="0"/>
              </a:rPr>
              <a:t>Если вы набрали</a:t>
            </a:r>
            <a:r>
              <a:rPr lang="ru-RU" sz="2400" b="1" dirty="0">
                <a:solidFill>
                  <a:srgbClr val="000000"/>
                </a:solidFill>
                <a:latin typeface="Comic Sans MS" pitchFamily="66" charset="0"/>
              </a:rPr>
              <a:t> от 0 до 7 баллов </a:t>
            </a:r>
            <a:r>
              <a:rPr lang="ru-RU" sz="2400" dirty="0">
                <a:solidFill>
                  <a:srgbClr val="000000"/>
                </a:solidFill>
                <a:latin typeface="Comic Sans MS" pitchFamily="66" charset="0"/>
              </a:rPr>
              <a:t>вы «жаворонок».</a:t>
            </a:r>
          </a:p>
          <a:p>
            <a:pPr marL="0" lvl="0" indent="0" fontAlgn="base">
              <a:spcBef>
                <a:spcPct val="0"/>
              </a:spcBef>
              <a:spcAft>
                <a:spcPct val="0"/>
              </a:spcAft>
              <a:buNone/>
            </a:pPr>
            <a:r>
              <a:rPr lang="ru-RU" sz="2400" dirty="0">
                <a:solidFill>
                  <a:srgbClr val="000000"/>
                </a:solidFill>
                <a:latin typeface="Comic Sans MS" pitchFamily="66" charset="0"/>
              </a:rPr>
              <a:t>Сумма</a:t>
            </a:r>
            <a:r>
              <a:rPr lang="ru-RU" sz="2400" b="1" dirty="0">
                <a:solidFill>
                  <a:srgbClr val="000000"/>
                </a:solidFill>
                <a:latin typeface="Comic Sans MS" pitchFamily="66" charset="0"/>
              </a:rPr>
              <a:t> от 8 до 13 баллов </a:t>
            </a:r>
            <a:r>
              <a:rPr lang="ru-RU" sz="2400" dirty="0">
                <a:solidFill>
                  <a:srgbClr val="000000"/>
                </a:solidFill>
                <a:latin typeface="Comic Sans MS" pitchFamily="66" charset="0"/>
              </a:rPr>
              <a:t>свидетельствует о </a:t>
            </a:r>
            <a:r>
              <a:rPr lang="ru-RU" sz="2400" dirty="0" err="1">
                <a:solidFill>
                  <a:srgbClr val="000000"/>
                </a:solidFill>
                <a:latin typeface="Comic Sans MS" pitchFamily="66" charset="0"/>
              </a:rPr>
              <a:t>неопределён</a:t>
            </a:r>
            <a:r>
              <a:rPr lang="ru-RU" sz="2400" dirty="0">
                <a:solidFill>
                  <a:srgbClr val="000000"/>
                </a:solidFill>
                <a:latin typeface="Comic Sans MS" pitchFamily="66" charset="0"/>
              </a:rPr>
              <a:t>-</a:t>
            </a:r>
          </a:p>
          <a:p>
            <a:pPr marL="0" lvl="0" indent="0" fontAlgn="base">
              <a:spcBef>
                <a:spcPct val="0"/>
              </a:spcBef>
              <a:spcAft>
                <a:spcPct val="0"/>
              </a:spcAft>
              <a:buNone/>
            </a:pPr>
            <a:r>
              <a:rPr lang="ru-RU" sz="2400" dirty="0" err="1">
                <a:solidFill>
                  <a:srgbClr val="000000"/>
                </a:solidFill>
                <a:latin typeface="Comic Sans MS" pitchFamily="66" charset="0"/>
              </a:rPr>
              <a:t>ности</a:t>
            </a:r>
            <a:r>
              <a:rPr lang="ru-RU" sz="2400" dirty="0">
                <a:solidFill>
                  <a:srgbClr val="000000"/>
                </a:solidFill>
                <a:latin typeface="Comic Sans MS" pitchFamily="66" charset="0"/>
              </a:rPr>
              <a:t> типа. Вы </a:t>
            </a:r>
            <a:r>
              <a:rPr lang="ru-RU" sz="2400" dirty="0" err="1">
                <a:solidFill>
                  <a:srgbClr val="000000"/>
                </a:solidFill>
                <a:latin typeface="Comic Sans MS" pitchFamily="66" charset="0"/>
              </a:rPr>
              <a:t>аритмик</a:t>
            </a:r>
            <a:r>
              <a:rPr lang="ru-RU" sz="2400" dirty="0">
                <a:solidFill>
                  <a:srgbClr val="000000"/>
                </a:solidFill>
                <a:latin typeface="Comic Sans MS" pitchFamily="66" charset="0"/>
              </a:rPr>
              <a:t>, который время от времени впадает</a:t>
            </a:r>
          </a:p>
          <a:p>
            <a:pPr marL="0" lvl="0" indent="0" fontAlgn="base">
              <a:spcBef>
                <a:spcPct val="0"/>
              </a:spcBef>
              <a:spcAft>
                <a:spcPct val="0"/>
              </a:spcAft>
              <a:buNone/>
            </a:pPr>
            <a:r>
              <a:rPr lang="ru-RU" sz="2400" dirty="0">
                <a:solidFill>
                  <a:srgbClr val="000000"/>
                </a:solidFill>
                <a:latin typeface="Comic Sans MS" pitchFamily="66" charset="0"/>
              </a:rPr>
              <a:t>то в одну, то в другую крайность. </a:t>
            </a:r>
            <a:r>
              <a:rPr lang="ru-RU" sz="2400" b="1" dirty="0">
                <a:solidFill>
                  <a:srgbClr val="000000"/>
                </a:solidFill>
                <a:latin typeface="Comic Sans MS" pitchFamily="66" charset="0"/>
              </a:rPr>
              <a:t>От 14 до 20 баллов</a:t>
            </a:r>
            <a:r>
              <a:rPr lang="ru-RU" sz="2400" dirty="0">
                <a:solidFill>
                  <a:srgbClr val="000000"/>
                </a:solidFill>
                <a:latin typeface="Comic Sans MS" pitchFamily="66" charset="0"/>
              </a:rPr>
              <a:t> </a:t>
            </a:r>
            <a:r>
              <a:rPr lang="ru-RU" sz="2400" dirty="0" err="1">
                <a:solidFill>
                  <a:srgbClr val="000000"/>
                </a:solidFill>
                <a:latin typeface="Comic Sans MS" pitchFamily="66" charset="0"/>
              </a:rPr>
              <a:t>наб</a:t>
            </a:r>
            <a:r>
              <a:rPr lang="ru-RU" sz="2400" dirty="0">
                <a:solidFill>
                  <a:srgbClr val="000000"/>
                </a:solidFill>
                <a:latin typeface="Comic Sans MS" pitchFamily="66" charset="0"/>
              </a:rPr>
              <a:t>-</a:t>
            </a:r>
          </a:p>
          <a:p>
            <a:pPr marL="0" lvl="0" indent="0" fontAlgn="base">
              <a:spcBef>
                <a:spcPct val="0"/>
              </a:spcBef>
              <a:spcAft>
                <a:spcPct val="0"/>
              </a:spcAft>
              <a:buNone/>
            </a:pPr>
            <a:r>
              <a:rPr lang="ru-RU" sz="2400" dirty="0" err="1">
                <a:solidFill>
                  <a:srgbClr val="000000"/>
                </a:solidFill>
                <a:latin typeface="Comic Sans MS" pitchFamily="66" charset="0"/>
              </a:rPr>
              <a:t>рали</a:t>
            </a:r>
            <a:r>
              <a:rPr lang="ru-RU" sz="2400" dirty="0">
                <a:solidFill>
                  <a:srgbClr val="000000"/>
                </a:solidFill>
                <a:latin typeface="Comic Sans MS" pitchFamily="66" charset="0"/>
              </a:rPr>
              <a:t> явно выраженные « совы». Остаётся добавить, что у </a:t>
            </a:r>
          </a:p>
          <a:p>
            <a:pPr marL="0" lvl="0" indent="0" fontAlgn="base">
              <a:spcBef>
                <a:spcPct val="0"/>
              </a:spcBef>
              <a:spcAft>
                <a:spcPct val="0"/>
              </a:spcAft>
              <a:buNone/>
            </a:pPr>
            <a:r>
              <a:rPr lang="ru-RU" sz="2400" dirty="0">
                <a:solidFill>
                  <a:srgbClr val="000000"/>
                </a:solidFill>
                <a:latin typeface="Comic Sans MS" pitchFamily="66" charset="0"/>
              </a:rPr>
              <a:t>каждого типа свои преимущества. Так что только от вас за-</a:t>
            </a:r>
          </a:p>
          <a:p>
            <a:pPr marL="0" lvl="0" indent="0" fontAlgn="base">
              <a:spcBef>
                <a:spcPct val="0"/>
              </a:spcBef>
              <a:spcAft>
                <a:spcPct val="0"/>
              </a:spcAft>
              <a:buNone/>
            </a:pPr>
            <a:r>
              <a:rPr lang="ru-RU" sz="2400" dirty="0">
                <a:solidFill>
                  <a:srgbClr val="000000"/>
                </a:solidFill>
                <a:latin typeface="Comic Sans MS" pitchFamily="66" charset="0"/>
              </a:rPr>
              <a:t>висит, сможете ли вы ими воспользоваться.  </a:t>
            </a:r>
          </a:p>
          <a:p>
            <a:endParaRPr lang="ru-RU" dirty="0"/>
          </a:p>
        </p:txBody>
      </p:sp>
    </p:spTree>
    <p:extLst>
      <p:ext uri="{BB962C8B-B14F-4D97-AF65-F5344CB8AC3E}">
        <p14:creationId xmlns:p14="http://schemas.microsoft.com/office/powerpoint/2010/main" val="272959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895975" y="3214686"/>
            <a:ext cx="3248025" cy="3390900"/>
          </a:xfrm>
          <a:prstGeom prst="rect">
            <a:avLst/>
          </a:prstGeom>
          <a:noFill/>
          <a:ln w="9525">
            <a:noFill/>
            <a:miter lim="800000"/>
            <a:headEnd/>
            <a:tailEnd/>
          </a:ln>
          <a:effectLst/>
        </p:spPr>
      </p:pic>
      <p:sp>
        <p:nvSpPr>
          <p:cNvPr id="2" name="Заголовок 1"/>
          <p:cNvSpPr>
            <a:spLocks noGrp="1"/>
          </p:cNvSpPr>
          <p:nvPr>
            <p:ph type="title"/>
          </p:nvPr>
        </p:nvSpPr>
        <p:spPr>
          <a:xfrm>
            <a:off x="214282" y="274638"/>
            <a:ext cx="8929718" cy="1296974"/>
          </a:xfrm>
        </p:spPr>
        <p:txBody>
          <a:bodyPr>
            <a:normAutofit fontScale="90000"/>
          </a:bodyPr>
          <a:lstStyle/>
          <a:p>
            <a:r>
              <a:rPr lang="ru-RU" b="1" dirty="0" smtClean="0">
                <a:solidFill>
                  <a:srgbClr val="0033CC"/>
                </a:solidFill>
              </a:rPr>
              <a:t>Распределите темы, билеты и вопросы по дням и часам.</a:t>
            </a:r>
            <a:r>
              <a:rPr lang="ru-RU" dirty="0" smtClean="0"/>
              <a:t/>
            </a:r>
            <a:br>
              <a:rPr lang="ru-RU" dirty="0" smtClean="0"/>
            </a:br>
            <a:endParaRPr lang="ru-RU" dirty="0"/>
          </a:p>
        </p:txBody>
      </p:sp>
      <p:sp>
        <p:nvSpPr>
          <p:cNvPr id="3" name="Содержимое 2"/>
          <p:cNvSpPr>
            <a:spLocks noGrp="1"/>
          </p:cNvSpPr>
          <p:nvPr>
            <p:ph idx="1"/>
          </p:nvPr>
        </p:nvSpPr>
        <p:spPr>
          <a:xfrm>
            <a:off x="357158" y="1285860"/>
            <a:ext cx="6072230" cy="5286412"/>
          </a:xfrm>
        </p:spPr>
        <p:txBody>
          <a:bodyPr>
            <a:normAutofit fontScale="85000" lnSpcReduction="10000"/>
          </a:bodyPr>
          <a:lstStyle/>
          <a:p>
            <a:pPr marL="0" indent="0">
              <a:buNone/>
            </a:pPr>
            <a:r>
              <a:rPr lang="ru-RU" dirty="0" smtClean="0">
                <a:solidFill>
                  <a:srgbClr val="0000FF"/>
                </a:solidFill>
              </a:rPr>
              <a:t>Вечером, перед сном полезно повторить то, что выучил за день. И если понял, что день прошел не зря, то со спокойной совестью можно ложиться спать. Надо помнить, что привычка некоторых людей заниматься по ночам (якобы для того, чтобы никто не мешал) не является хорошей: сбивается ритм сна и бодрствования, что само по себе довольно вредно и плохо отражается на общем самочувствии и здоровье, не говоря уже о том, что такие занятия мало эффективны.</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714504"/>
          </a:xfrm>
        </p:spPr>
        <p:txBody>
          <a:bodyPr>
            <a:normAutofit fontScale="90000"/>
          </a:bodyPr>
          <a:lstStyle/>
          <a:p>
            <a:pPr lvl="0"/>
            <a:r>
              <a:rPr lang="ru-RU" dirty="0" smtClean="0"/>
              <a:t>Питание должно быть 3-4-х разовым, калорийным и богатым витаминами. Употребляйте в пищу:</a:t>
            </a:r>
            <a:br>
              <a:rPr lang="ru-RU" dirty="0" smtClean="0"/>
            </a:br>
            <a:endParaRPr lang="ru-RU" dirty="0"/>
          </a:p>
        </p:txBody>
      </p:sp>
      <p:sp>
        <p:nvSpPr>
          <p:cNvPr id="3" name="Содержимое 2"/>
          <p:cNvSpPr>
            <a:spLocks noGrp="1"/>
          </p:cNvSpPr>
          <p:nvPr>
            <p:ph idx="1"/>
          </p:nvPr>
        </p:nvSpPr>
        <p:spPr>
          <a:xfrm>
            <a:off x="457200" y="2357430"/>
            <a:ext cx="8229600" cy="3768733"/>
          </a:xfrm>
        </p:spPr>
        <p:txBody>
          <a:bodyPr>
            <a:normAutofit/>
          </a:bodyPr>
          <a:lstStyle/>
          <a:p>
            <a:pPr lvl="0"/>
            <a:r>
              <a:rPr lang="ru-RU" dirty="0" smtClean="0"/>
              <a:t>грецкие орехи</a:t>
            </a:r>
          </a:p>
          <a:p>
            <a:pPr lvl="0"/>
            <a:r>
              <a:rPr lang="ru-RU" dirty="0" smtClean="0"/>
              <a:t>молочные продукты</a:t>
            </a:r>
          </a:p>
          <a:p>
            <a:pPr lvl="0"/>
            <a:r>
              <a:rPr lang="ru-RU" dirty="0" smtClean="0"/>
              <a:t>рыбу</a:t>
            </a:r>
          </a:p>
          <a:p>
            <a:pPr lvl="0"/>
            <a:r>
              <a:rPr lang="ru-RU" dirty="0" smtClean="0"/>
              <a:t>мясо</a:t>
            </a:r>
          </a:p>
          <a:p>
            <a:pPr lvl="0"/>
            <a:r>
              <a:rPr lang="ru-RU" dirty="0" smtClean="0"/>
              <a:t>овощи и фрукты</a:t>
            </a:r>
          </a:p>
          <a:p>
            <a:pPr lvl="0"/>
            <a:r>
              <a:rPr lang="ru-RU" dirty="0" smtClean="0"/>
              <a:t>шоколад</a:t>
            </a:r>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5357818" y="3005947"/>
            <a:ext cx="3500430" cy="359148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2052</Words>
  <Application>Microsoft Office PowerPoint</Application>
  <PresentationFormat>Экран (4:3)</PresentationFormat>
  <Paragraphs>168</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Как подготовиться к сдаче экзамена? </vt:lpstr>
      <vt:lpstr>Совсем скоро у вас начнутся выпускные экзамены. </vt:lpstr>
      <vt:lpstr>Презентация PowerPoint</vt:lpstr>
      <vt:lpstr>Подготовку к экзамену следует начать с организации благоприятных условий и здорового ритма жизни.  </vt:lpstr>
      <vt:lpstr>Тест «Сова» или «Жаворонок» </vt:lpstr>
      <vt:lpstr>Презентация PowerPoint</vt:lpstr>
      <vt:lpstr>Презентация PowerPoint</vt:lpstr>
      <vt:lpstr>Распределите темы, билеты и вопросы по дням и часам. </vt:lpstr>
      <vt:lpstr>Питание должно быть 3-4-х разовым, калорийным и богатым витаминами. Употребляйте в пищу: </vt:lpstr>
      <vt:lpstr>Подготовка к экзамену </vt:lpstr>
      <vt:lpstr>Презентация PowerPoint</vt:lpstr>
      <vt:lpstr>Презентация PowerPoint</vt:lpstr>
      <vt:lpstr>Презентация PowerPoint</vt:lpstr>
      <vt:lpstr>Что делать, если устали глаза?</vt:lpstr>
      <vt:lpstr>Презентация PowerPoint</vt:lpstr>
      <vt:lpstr>Презентация PowerPoint</vt:lpstr>
      <vt:lpstr>Если вы чего-то недоучили, лучше не пытайтесь доучивать – «перед смертью не надышишься». </vt:lpstr>
      <vt:lpstr>Презентация PowerPoint</vt:lpstr>
      <vt:lpstr>Во время экзамена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Правила тренировки памяти </vt:lpstr>
      <vt:lpstr>Развитие внимания:  несколько простых упражнений</vt:lpstr>
      <vt:lpstr>Упражнение 2  </vt:lpstr>
      <vt:lpstr>Презентация PowerPoint</vt:lpstr>
      <vt:lpstr>Презентация PowerPoint</vt:lpstr>
      <vt:lpstr>Презентация PowerPoint</vt:lpstr>
      <vt:lpstr>Презентация PowerPoint</vt:lpstr>
      <vt:lpstr>Презентация PowerPoint</vt:lpstr>
      <vt:lpstr>Упражнение 8  </vt:lpstr>
      <vt:lpstr>Презентация PowerPoint</vt:lpstr>
      <vt:lpstr>Презентация PowerPoint</vt:lpstr>
      <vt:lpstr>Успехов на экзаменах!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подготовиться к сдаче экзамена? </dc:title>
  <cp:lastModifiedBy>User</cp:lastModifiedBy>
  <cp:revision>32</cp:revision>
  <dcterms:modified xsi:type="dcterms:W3CDTF">2017-02-28T10:41:01Z</dcterms:modified>
</cp:coreProperties>
</file>